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72" r:id="rId3"/>
    <p:sldId id="410" r:id="rId4"/>
    <p:sldId id="392" r:id="rId5"/>
    <p:sldId id="394" r:id="rId6"/>
    <p:sldId id="408" r:id="rId7"/>
    <p:sldId id="393" r:id="rId8"/>
    <p:sldId id="31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6228"/>
    <a:srgbClr val="322C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8" d="100"/>
          <a:sy n="108" d="100"/>
        </p:scale>
        <p:origin x="6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2976A-FE42-4EAC-8E18-0438E9AA46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Z"/>
          </a:p>
        </p:txBody>
      </p:sp>
      <p:sp>
        <p:nvSpPr>
          <p:cNvPr id="3" name="Subtitle 2">
            <a:extLst>
              <a:ext uri="{FF2B5EF4-FFF2-40B4-BE49-F238E27FC236}">
                <a16:creationId xmlns:a16="http://schemas.microsoft.com/office/drawing/2014/main" id="{9ABC5167-1720-4E0C-B83F-E6287F8CA1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Z"/>
          </a:p>
        </p:txBody>
      </p:sp>
      <p:sp>
        <p:nvSpPr>
          <p:cNvPr id="4" name="Date Placeholder 3">
            <a:extLst>
              <a:ext uri="{FF2B5EF4-FFF2-40B4-BE49-F238E27FC236}">
                <a16:creationId xmlns:a16="http://schemas.microsoft.com/office/drawing/2014/main" id="{605EB9D3-B8BC-4690-87B1-19F4CB2138E1}"/>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5" name="Footer Placeholder 4">
            <a:extLst>
              <a:ext uri="{FF2B5EF4-FFF2-40B4-BE49-F238E27FC236}">
                <a16:creationId xmlns:a16="http://schemas.microsoft.com/office/drawing/2014/main" id="{D4FEADF2-5446-4C3F-ABC9-7BFFBC00D48A}"/>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A76985C8-654B-4FAC-988C-E95E59F9DA8F}"/>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3711506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99860-7FEE-4BBC-96E9-CC52BBD6722A}"/>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46133C09-BD01-4C26-8C78-D59BBE79DBF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2A8BAA7-58EB-4CC1-A25D-D2B677C8F487}"/>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5" name="Footer Placeholder 4">
            <a:extLst>
              <a:ext uri="{FF2B5EF4-FFF2-40B4-BE49-F238E27FC236}">
                <a16:creationId xmlns:a16="http://schemas.microsoft.com/office/drawing/2014/main" id="{2823F9A1-E5B9-4AF2-8C23-36F9BDDC8750}"/>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820ED045-296E-4608-A60B-851E2D326AC4}"/>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2431300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FF6A2-A8CF-43C7-96DF-F3B23AA913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Z"/>
          </a:p>
        </p:txBody>
      </p:sp>
      <p:sp>
        <p:nvSpPr>
          <p:cNvPr id="3" name="Text Placeholder 2">
            <a:extLst>
              <a:ext uri="{FF2B5EF4-FFF2-40B4-BE49-F238E27FC236}">
                <a16:creationId xmlns:a16="http://schemas.microsoft.com/office/drawing/2014/main" id="{6F3BF997-E49A-465B-9EAA-7B7073FB1E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30314B-40C5-471C-81E8-5E8BC8334219}"/>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5" name="Footer Placeholder 4">
            <a:extLst>
              <a:ext uri="{FF2B5EF4-FFF2-40B4-BE49-F238E27FC236}">
                <a16:creationId xmlns:a16="http://schemas.microsoft.com/office/drawing/2014/main" id="{26C2349E-C617-49D2-89D0-381C58323820}"/>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36B672B8-7E7D-4E74-AD9E-AA00B2FAA148}"/>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25541029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36B2D-D34A-4F17-B193-70843CF24B32}"/>
              </a:ext>
            </a:extLst>
          </p:cNvPr>
          <p:cNvSpPr>
            <a:spLocks noGrp="1"/>
          </p:cNvSpPr>
          <p:nvPr>
            <p:ph type="title"/>
          </p:nvPr>
        </p:nvSpPr>
        <p:spPr/>
        <p:txBody>
          <a:bodyPr/>
          <a:lstStyle/>
          <a:p>
            <a:r>
              <a:rPr lang="en-US"/>
              <a:t>Click to edit Master title style</a:t>
            </a:r>
            <a:endParaRPr lang="en-NZ"/>
          </a:p>
        </p:txBody>
      </p:sp>
      <p:sp>
        <p:nvSpPr>
          <p:cNvPr id="3" name="Content Placeholder 2">
            <a:extLst>
              <a:ext uri="{FF2B5EF4-FFF2-40B4-BE49-F238E27FC236}">
                <a16:creationId xmlns:a16="http://schemas.microsoft.com/office/drawing/2014/main" id="{F7B6CEE7-33D4-4343-B3BF-D7877E2C3B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a:extLst>
              <a:ext uri="{FF2B5EF4-FFF2-40B4-BE49-F238E27FC236}">
                <a16:creationId xmlns:a16="http://schemas.microsoft.com/office/drawing/2014/main" id="{5C4DBFA5-A9CD-4647-9A21-3833925F00E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a:extLst>
              <a:ext uri="{FF2B5EF4-FFF2-40B4-BE49-F238E27FC236}">
                <a16:creationId xmlns:a16="http://schemas.microsoft.com/office/drawing/2014/main" id="{2DA71BCF-6F93-4BC8-98EA-E89BB227A9B6}"/>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6" name="Footer Placeholder 5">
            <a:extLst>
              <a:ext uri="{FF2B5EF4-FFF2-40B4-BE49-F238E27FC236}">
                <a16:creationId xmlns:a16="http://schemas.microsoft.com/office/drawing/2014/main" id="{53D9AFF2-E1EC-43F8-897B-D8A065FA7002}"/>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59A25C37-0307-4BDA-8D79-0B5EC4F202CF}"/>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2451233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9F040-BF87-450C-8AA1-653BAF103975}"/>
              </a:ext>
            </a:extLst>
          </p:cNvPr>
          <p:cNvSpPr>
            <a:spLocks noGrp="1"/>
          </p:cNvSpPr>
          <p:nvPr>
            <p:ph type="title"/>
          </p:nvPr>
        </p:nvSpPr>
        <p:spPr>
          <a:xfrm>
            <a:off x="839788" y="365125"/>
            <a:ext cx="10515600" cy="1325563"/>
          </a:xfrm>
        </p:spPr>
        <p:txBody>
          <a:bodyPr/>
          <a:lstStyle/>
          <a:p>
            <a:r>
              <a:rPr lang="en-US"/>
              <a:t>Click to edit Master title style</a:t>
            </a:r>
            <a:endParaRPr lang="en-NZ"/>
          </a:p>
        </p:txBody>
      </p:sp>
      <p:sp>
        <p:nvSpPr>
          <p:cNvPr id="3" name="Text Placeholder 2">
            <a:extLst>
              <a:ext uri="{FF2B5EF4-FFF2-40B4-BE49-F238E27FC236}">
                <a16:creationId xmlns:a16="http://schemas.microsoft.com/office/drawing/2014/main" id="{EE619137-3CF5-4DF1-A17D-BF2C0CD5AC2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0C7B68-89E7-4DB6-858B-CB879BE0E3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a:extLst>
              <a:ext uri="{FF2B5EF4-FFF2-40B4-BE49-F238E27FC236}">
                <a16:creationId xmlns:a16="http://schemas.microsoft.com/office/drawing/2014/main" id="{24BEFEF0-03F9-4585-9F3E-4EB390C3F6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93FE8DE-495B-4C65-8EA7-5F818B702C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a:extLst>
              <a:ext uri="{FF2B5EF4-FFF2-40B4-BE49-F238E27FC236}">
                <a16:creationId xmlns:a16="http://schemas.microsoft.com/office/drawing/2014/main" id="{17A8D15A-313F-443D-A5A7-63E5A249DEAC}"/>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8" name="Footer Placeholder 7">
            <a:extLst>
              <a:ext uri="{FF2B5EF4-FFF2-40B4-BE49-F238E27FC236}">
                <a16:creationId xmlns:a16="http://schemas.microsoft.com/office/drawing/2014/main" id="{21B9381A-5F20-452F-932F-0A366DF3143D}"/>
              </a:ext>
            </a:extLst>
          </p:cNvPr>
          <p:cNvSpPr>
            <a:spLocks noGrp="1"/>
          </p:cNvSpPr>
          <p:nvPr>
            <p:ph type="ftr" sz="quarter" idx="11"/>
          </p:nvPr>
        </p:nvSpPr>
        <p:spPr/>
        <p:txBody>
          <a:bodyPr/>
          <a:lstStyle/>
          <a:p>
            <a:endParaRPr lang="en-NZ" dirty="0"/>
          </a:p>
        </p:txBody>
      </p:sp>
      <p:sp>
        <p:nvSpPr>
          <p:cNvPr id="9" name="Slide Number Placeholder 8">
            <a:extLst>
              <a:ext uri="{FF2B5EF4-FFF2-40B4-BE49-F238E27FC236}">
                <a16:creationId xmlns:a16="http://schemas.microsoft.com/office/drawing/2014/main" id="{FFF5CD44-FDC5-4E46-BE61-0BAC1A3F4A38}"/>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1688157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EFAC7-C954-452B-8E11-56F08F170963}"/>
              </a:ext>
            </a:extLst>
          </p:cNvPr>
          <p:cNvSpPr>
            <a:spLocks noGrp="1"/>
          </p:cNvSpPr>
          <p:nvPr>
            <p:ph type="title"/>
          </p:nvPr>
        </p:nvSpPr>
        <p:spPr/>
        <p:txBody>
          <a:bodyPr/>
          <a:lstStyle/>
          <a:p>
            <a:r>
              <a:rPr lang="en-US"/>
              <a:t>Click to edit Master title style</a:t>
            </a:r>
            <a:endParaRPr lang="en-NZ"/>
          </a:p>
        </p:txBody>
      </p:sp>
      <p:sp>
        <p:nvSpPr>
          <p:cNvPr id="3" name="Date Placeholder 2">
            <a:extLst>
              <a:ext uri="{FF2B5EF4-FFF2-40B4-BE49-F238E27FC236}">
                <a16:creationId xmlns:a16="http://schemas.microsoft.com/office/drawing/2014/main" id="{B90328C6-13CB-44B7-B6DC-5625B88977BF}"/>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4" name="Footer Placeholder 3">
            <a:extLst>
              <a:ext uri="{FF2B5EF4-FFF2-40B4-BE49-F238E27FC236}">
                <a16:creationId xmlns:a16="http://schemas.microsoft.com/office/drawing/2014/main" id="{A21C5593-65F3-4166-9E1A-A1B0FBED11EF}"/>
              </a:ext>
            </a:extLst>
          </p:cNvPr>
          <p:cNvSpPr>
            <a:spLocks noGrp="1"/>
          </p:cNvSpPr>
          <p:nvPr>
            <p:ph type="ftr" sz="quarter" idx="11"/>
          </p:nvPr>
        </p:nvSpPr>
        <p:spPr/>
        <p:txBody>
          <a:bodyPr/>
          <a:lstStyle/>
          <a:p>
            <a:endParaRPr lang="en-NZ" dirty="0"/>
          </a:p>
        </p:txBody>
      </p:sp>
      <p:sp>
        <p:nvSpPr>
          <p:cNvPr id="5" name="Slide Number Placeholder 4">
            <a:extLst>
              <a:ext uri="{FF2B5EF4-FFF2-40B4-BE49-F238E27FC236}">
                <a16:creationId xmlns:a16="http://schemas.microsoft.com/office/drawing/2014/main" id="{F017B612-7D19-46E9-B3BB-6B565BF14D6E}"/>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23871196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85A511-39DB-4A1C-8558-EAD3F65B37AA}"/>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3" name="Footer Placeholder 2">
            <a:extLst>
              <a:ext uri="{FF2B5EF4-FFF2-40B4-BE49-F238E27FC236}">
                <a16:creationId xmlns:a16="http://schemas.microsoft.com/office/drawing/2014/main" id="{16E17447-73F4-4961-A5FE-987B42751486}"/>
              </a:ext>
            </a:extLst>
          </p:cNvPr>
          <p:cNvSpPr>
            <a:spLocks noGrp="1"/>
          </p:cNvSpPr>
          <p:nvPr>
            <p:ph type="ftr" sz="quarter" idx="11"/>
          </p:nvPr>
        </p:nvSpPr>
        <p:spPr/>
        <p:txBody>
          <a:bodyPr/>
          <a:lstStyle/>
          <a:p>
            <a:endParaRPr lang="en-NZ" dirty="0"/>
          </a:p>
        </p:txBody>
      </p:sp>
      <p:sp>
        <p:nvSpPr>
          <p:cNvPr id="4" name="Slide Number Placeholder 3">
            <a:extLst>
              <a:ext uri="{FF2B5EF4-FFF2-40B4-BE49-F238E27FC236}">
                <a16:creationId xmlns:a16="http://schemas.microsoft.com/office/drawing/2014/main" id="{B4C8BA67-4B2A-4823-86B2-811A97741CF7}"/>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33014732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CBA88-A866-442C-A175-3C94C00039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Content Placeholder 2">
            <a:extLst>
              <a:ext uri="{FF2B5EF4-FFF2-40B4-BE49-F238E27FC236}">
                <a16:creationId xmlns:a16="http://schemas.microsoft.com/office/drawing/2014/main" id="{F1A6C05E-267A-43A6-8ED9-579415AA89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a:extLst>
              <a:ext uri="{FF2B5EF4-FFF2-40B4-BE49-F238E27FC236}">
                <a16:creationId xmlns:a16="http://schemas.microsoft.com/office/drawing/2014/main" id="{B9577B51-84C5-471A-A232-66D7ACCA45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026365-C067-4B17-B5CD-40F59600F276}"/>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6" name="Footer Placeholder 5">
            <a:extLst>
              <a:ext uri="{FF2B5EF4-FFF2-40B4-BE49-F238E27FC236}">
                <a16:creationId xmlns:a16="http://schemas.microsoft.com/office/drawing/2014/main" id="{297D7C55-F2B2-46DF-BA2C-3D313B3A923B}"/>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1E13AEA9-9A69-4F65-ACA6-EE1DE84D7025}"/>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1569990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60BFF8-AAAE-4049-90D0-F85C5CA655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Z"/>
          </a:p>
        </p:txBody>
      </p:sp>
      <p:sp>
        <p:nvSpPr>
          <p:cNvPr id="3" name="Picture Placeholder 2">
            <a:extLst>
              <a:ext uri="{FF2B5EF4-FFF2-40B4-BE49-F238E27FC236}">
                <a16:creationId xmlns:a16="http://schemas.microsoft.com/office/drawing/2014/main" id="{688A314A-6401-4C30-9BBE-7E64927648A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Z" dirty="0"/>
          </a:p>
        </p:txBody>
      </p:sp>
      <p:sp>
        <p:nvSpPr>
          <p:cNvPr id="4" name="Text Placeholder 3">
            <a:extLst>
              <a:ext uri="{FF2B5EF4-FFF2-40B4-BE49-F238E27FC236}">
                <a16:creationId xmlns:a16="http://schemas.microsoft.com/office/drawing/2014/main" id="{B2174B86-9F0E-443D-AD8D-49796BFE62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1A2C6A-D21E-41BA-8D53-E758F35D5A43}"/>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6" name="Footer Placeholder 5">
            <a:extLst>
              <a:ext uri="{FF2B5EF4-FFF2-40B4-BE49-F238E27FC236}">
                <a16:creationId xmlns:a16="http://schemas.microsoft.com/office/drawing/2014/main" id="{09EB5447-7BA7-454E-9F7A-037A7BB816AF}"/>
              </a:ext>
            </a:extLst>
          </p:cNvPr>
          <p:cNvSpPr>
            <a:spLocks noGrp="1"/>
          </p:cNvSpPr>
          <p:nvPr>
            <p:ph type="ftr" sz="quarter" idx="11"/>
          </p:nvPr>
        </p:nvSpPr>
        <p:spPr/>
        <p:txBody>
          <a:bodyPr/>
          <a:lstStyle/>
          <a:p>
            <a:endParaRPr lang="en-NZ" dirty="0"/>
          </a:p>
        </p:txBody>
      </p:sp>
      <p:sp>
        <p:nvSpPr>
          <p:cNvPr id="7" name="Slide Number Placeholder 6">
            <a:extLst>
              <a:ext uri="{FF2B5EF4-FFF2-40B4-BE49-F238E27FC236}">
                <a16:creationId xmlns:a16="http://schemas.microsoft.com/office/drawing/2014/main" id="{112E1030-29DF-4D65-83AE-C7135E720BF3}"/>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36800408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E06E8-B359-4EA4-8899-4C90D25C5FC9}"/>
              </a:ext>
            </a:extLst>
          </p:cNvPr>
          <p:cNvSpPr>
            <a:spLocks noGrp="1"/>
          </p:cNvSpPr>
          <p:nvPr>
            <p:ph type="title"/>
          </p:nvPr>
        </p:nvSpPr>
        <p:spPr/>
        <p:txBody>
          <a:bodyPr/>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21CD40F4-39D1-48D9-8B33-4BBB4170A1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F760FE7F-905E-4B5F-AC74-ED57F3984CFC}"/>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5" name="Footer Placeholder 4">
            <a:extLst>
              <a:ext uri="{FF2B5EF4-FFF2-40B4-BE49-F238E27FC236}">
                <a16:creationId xmlns:a16="http://schemas.microsoft.com/office/drawing/2014/main" id="{64A044B2-4F24-40DE-9BF5-327734E95BD8}"/>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73E15698-E0E3-4764-90E6-A0D44D081364}"/>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16722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A28DD2E-0D5F-4D06-94F5-57045D0E26F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Z"/>
          </a:p>
        </p:txBody>
      </p:sp>
      <p:sp>
        <p:nvSpPr>
          <p:cNvPr id="3" name="Vertical Text Placeholder 2">
            <a:extLst>
              <a:ext uri="{FF2B5EF4-FFF2-40B4-BE49-F238E27FC236}">
                <a16:creationId xmlns:a16="http://schemas.microsoft.com/office/drawing/2014/main" id="{70E75CCD-4B3C-4C11-B94D-2B8BD2EB73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F06BB33A-CFCD-4AA8-943E-A39F2A92DFBE}"/>
              </a:ext>
            </a:extLst>
          </p:cNvPr>
          <p:cNvSpPr>
            <a:spLocks noGrp="1"/>
          </p:cNvSpPr>
          <p:nvPr>
            <p:ph type="dt" sz="half" idx="10"/>
          </p:nvPr>
        </p:nvSpPr>
        <p:spPr/>
        <p:txBody>
          <a:bodyPr/>
          <a:lstStyle/>
          <a:p>
            <a:fld id="{6C67166F-FAF5-416B-9102-A498F407AF6E}" type="datetimeFigureOut">
              <a:rPr lang="en-NZ" smtClean="0"/>
              <a:t>6/10/2026</a:t>
            </a:fld>
            <a:endParaRPr lang="en-NZ" dirty="0"/>
          </a:p>
        </p:txBody>
      </p:sp>
      <p:sp>
        <p:nvSpPr>
          <p:cNvPr id="5" name="Footer Placeholder 4">
            <a:extLst>
              <a:ext uri="{FF2B5EF4-FFF2-40B4-BE49-F238E27FC236}">
                <a16:creationId xmlns:a16="http://schemas.microsoft.com/office/drawing/2014/main" id="{BCCBF3E4-348B-4261-85AD-ABF3046211EA}"/>
              </a:ext>
            </a:extLst>
          </p:cNvPr>
          <p:cNvSpPr>
            <a:spLocks noGrp="1"/>
          </p:cNvSpPr>
          <p:nvPr>
            <p:ph type="ftr" sz="quarter" idx="11"/>
          </p:nvPr>
        </p:nvSpPr>
        <p:spPr/>
        <p:txBody>
          <a:bodyPr/>
          <a:lstStyle/>
          <a:p>
            <a:endParaRPr lang="en-NZ" dirty="0"/>
          </a:p>
        </p:txBody>
      </p:sp>
      <p:sp>
        <p:nvSpPr>
          <p:cNvPr id="6" name="Slide Number Placeholder 5">
            <a:extLst>
              <a:ext uri="{FF2B5EF4-FFF2-40B4-BE49-F238E27FC236}">
                <a16:creationId xmlns:a16="http://schemas.microsoft.com/office/drawing/2014/main" id="{C7058B78-0757-404A-8DD6-B0B3112A9B8A}"/>
              </a:ext>
            </a:extLst>
          </p:cNvPr>
          <p:cNvSpPr>
            <a:spLocks noGrp="1"/>
          </p:cNvSpPr>
          <p:nvPr>
            <p:ph type="sldNum" sz="quarter" idx="12"/>
          </p:nvPr>
        </p:nvSpPr>
        <p:spPr/>
        <p:txBody>
          <a:bodyPr/>
          <a:lstStyle/>
          <a:p>
            <a:fld id="{64D5B434-F6B7-4073-8217-AD846340F349}" type="slidenum">
              <a:rPr lang="en-NZ" smtClean="0"/>
              <a:t>‹#›</a:t>
            </a:fld>
            <a:endParaRPr lang="en-NZ" dirty="0"/>
          </a:p>
        </p:txBody>
      </p:sp>
    </p:spTree>
    <p:extLst>
      <p:ext uri="{BB962C8B-B14F-4D97-AF65-F5344CB8AC3E}">
        <p14:creationId xmlns:p14="http://schemas.microsoft.com/office/powerpoint/2010/main" val="901176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B685EF-278B-47E0-AD78-7714697F0A8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a:extLst>
              <a:ext uri="{FF2B5EF4-FFF2-40B4-BE49-F238E27FC236}">
                <a16:creationId xmlns:a16="http://schemas.microsoft.com/office/drawing/2014/main" id="{71BC4760-5404-4A18-84C8-85923CB940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a:extLst>
              <a:ext uri="{FF2B5EF4-FFF2-40B4-BE49-F238E27FC236}">
                <a16:creationId xmlns:a16="http://schemas.microsoft.com/office/drawing/2014/main" id="{4B3F95C6-B9B5-4BD6-84CA-15E81A5A73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67166F-FAF5-416B-9102-A498F407AF6E}" type="datetimeFigureOut">
              <a:rPr lang="en-NZ" smtClean="0"/>
              <a:t>6/10/2026</a:t>
            </a:fld>
            <a:endParaRPr lang="en-NZ" dirty="0"/>
          </a:p>
        </p:txBody>
      </p:sp>
      <p:sp>
        <p:nvSpPr>
          <p:cNvPr id="5" name="Footer Placeholder 4">
            <a:extLst>
              <a:ext uri="{FF2B5EF4-FFF2-40B4-BE49-F238E27FC236}">
                <a16:creationId xmlns:a16="http://schemas.microsoft.com/office/drawing/2014/main" id="{8F27A710-47C8-4C06-A146-C6A0746828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Z" dirty="0"/>
          </a:p>
        </p:txBody>
      </p:sp>
      <p:sp>
        <p:nvSpPr>
          <p:cNvPr id="6" name="Slide Number Placeholder 5">
            <a:extLst>
              <a:ext uri="{FF2B5EF4-FFF2-40B4-BE49-F238E27FC236}">
                <a16:creationId xmlns:a16="http://schemas.microsoft.com/office/drawing/2014/main" id="{290F119B-0C4B-4DE7-B20F-93906D3A6C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D5B434-F6B7-4073-8217-AD846340F349}" type="slidenum">
              <a:rPr lang="en-NZ" smtClean="0"/>
              <a:t>‹#›</a:t>
            </a:fld>
            <a:endParaRPr lang="en-NZ" dirty="0"/>
          </a:p>
        </p:txBody>
      </p:sp>
    </p:spTree>
    <p:extLst>
      <p:ext uri="{BB962C8B-B14F-4D97-AF65-F5344CB8AC3E}">
        <p14:creationId xmlns:p14="http://schemas.microsoft.com/office/powerpoint/2010/main" val="18214171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indoor, sitting&#10;&#10;Description automatically generated">
            <a:extLst>
              <a:ext uri="{FF2B5EF4-FFF2-40B4-BE49-F238E27FC236}">
                <a16:creationId xmlns:a16="http://schemas.microsoft.com/office/drawing/2014/main" id="{975AE692-3732-4DA2-B71C-85D05B08774C}"/>
              </a:ext>
            </a:extLst>
          </p:cNvPr>
          <p:cNvPicPr>
            <a:picLocks noChangeAspect="1"/>
          </p:cNvPicPr>
          <p:nvPr/>
        </p:nvPicPr>
        <p:blipFill rotWithShape="1">
          <a:blip r:embed="rId2">
            <a:extLst>
              <a:ext uri="{28A0092B-C50C-407E-A947-70E740481C1C}">
                <a14:useLocalDpi xmlns:a14="http://schemas.microsoft.com/office/drawing/2010/main" val="0"/>
              </a:ext>
            </a:extLst>
          </a:blip>
          <a:srcRect r="2667"/>
          <a:stretch/>
        </p:blipFill>
        <p:spPr>
          <a:xfrm>
            <a:off x="20" y="10"/>
            <a:ext cx="12191980" cy="6857990"/>
          </a:xfrm>
          <a:prstGeom prst="rect">
            <a:avLst/>
          </a:prstGeom>
        </p:spPr>
      </p:pic>
      <p:sp>
        <p:nvSpPr>
          <p:cNvPr id="1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NZ" sz="1600" cap="all" noProof="0" dirty="0"/>
          </a:p>
        </p:txBody>
      </p:sp>
      <p:sp>
        <p:nvSpPr>
          <p:cNvPr id="2" name="Title 1">
            <a:extLst>
              <a:ext uri="{FF2B5EF4-FFF2-40B4-BE49-F238E27FC236}">
                <a16:creationId xmlns:a16="http://schemas.microsoft.com/office/drawing/2014/main" id="{4C0B495E-F77F-4976-867E-A15D3FAF57CA}"/>
              </a:ext>
            </a:extLst>
          </p:cNvPr>
          <p:cNvSpPr>
            <a:spLocks noGrp="1"/>
          </p:cNvSpPr>
          <p:nvPr>
            <p:ph type="ctrTitle"/>
          </p:nvPr>
        </p:nvSpPr>
        <p:spPr>
          <a:xfrm>
            <a:off x="7685314" y="2895603"/>
            <a:ext cx="4506665" cy="2170384"/>
          </a:xfrm>
        </p:spPr>
        <p:txBody>
          <a:bodyPr>
            <a:normAutofit/>
          </a:bodyPr>
          <a:lstStyle/>
          <a:p>
            <a:r>
              <a:rPr lang="mi-NZ" sz="3000" b="1" dirty="0">
                <a:latin typeface="Verdana" panose="020B0604030504040204" pitchFamily="34" charset="0"/>
                <a:ea typeface="Calibri" panose="020F0502020204030204" pitchFamily="34" charset="0"/>
                <a:cs typeface="Calibri" panose="020F0502020204030204" pitchFamily="34" charset="0"/>
              </a:rPr>
              <a:t>Te Rūnanga o Te Rarawa</a:t>
            </a:r>
            <a:endParaRPr lang="en-NZ" sz="3000" b="1" noProof="0" dirty="0">
              <a:latin typeface="Verdana" panose="020B0604030504040204" pitchFamily="34" charset="0"/>
              <a:ea typeface="Verdana" panose="020B0604030504040204" pitchFamily="34" charset="0"/>
            </a:endParaRPr>
          </a:p>
        </p:txBody>
      </p:sp>
      <p:sp>
        <p:nvSpPr>
          <p:cNvPr id="3" name="Subtitle 2">
            <a:extLst>
              <a:ext uri="{FF2B5EF4-FFF2-40B4-BE49-F238E27FC236}">
                <a16:creationId xmlns:a16="http://schemas.microsoft.com/office/drawing/2014/main" id="{178C67A9-6445-4F1A-B307-FA42560CBE33}"/>
              </a:ext>
            </a:extLst>
          </p:cNvPr>
          <p:cNvSpPr>
            <a:spLocks noGrp="1"/>
          </p:cNvSpPr>
          <p:nvPr>
            <p:ph type="subTitle" idx="1"/>
          </p:nvPr>
        </p:nvSpPr>
        <p:spPr>
          <a:xfrm>
            <a:off x="7782910" y="5242675"/>
            <a:ext cx="4330262" cy="683284"/>
          </a:xfrm>
        </p:spPr>
        <p:txBody>
          <a:bodyPr>
            <a:normAutofit fontScale="92500" lnSpcReduction="10000"/>
          </a:bodyPr>
          <a:lstStyle/>
          <a:p>
            <a:r>
              <a:rPr lang="en-NZ" sz="2100" noProof="0" dirty="0">
                <a:latin typeface="Verdana" panose="020B0604030504040204" pitchFamily="34" charset="0"/>
                <a:ea typeface="Verdana" panose="020B0604030504040204" pitchFamily="34" charset="0"/>
              </a:rPr>
              <a:t>3 October</a:t>
            </a:r>
            <a:r>
              <a:rPr lang="en-NZ" sz="2100" dirty="0">
                <a:latin typeface="Verdana" panose="020B0604030504040204" pitchFamily="34" charset="0"/>
                <a:ea typeface="Verdana" panose="020B0604030504040204" pitchFamily="34" charset="0"/>
              </a:rPr>
              <a:t> 2026</a:t>
            </a:r>
            <a:endParaRPr lang="en-NZ" sz="2100" noProof="0" dirty="0">
              <a:latin typeface="Verdana" panose="020B0604030504040204" pitchFamily="34" charset="0"/>
              <a:ea typeface="Verdana" panose="020B0604030504040204" pitchFamily="34" charset="0"/>
            </a:endParaRPr>
          </a:p>
          <a:p>
            <a:r>
              <a:rPr lang="en-NZ" sz="2000" dirty="0">
                <a:latin typeface="Verdana" panose="020B0604030504040204" pitchFamily="34" charset="0"/>
                <a:ea typeface="Verdana" panose="020B0604030504040204" pitchFamily="34" charset="0"/>
              </a:rPr>
              <a:t>Special</a:t>
            </a:r>
            <a:r>
              <a:rPr lang="en-NZ" sz="2000" noProof="0" dirty="0">
                <a:latin typeface="Verdana" panose="020B0604030504040204" pitchFamily="34" charset="0"/>
                <a:ea typeface="Verdana" panose="020B0604030504040204" pitchFamily="34" charset="0"/>
              </a:rPr>
              <a:t> General Meeting</a:t>
            </a:r>
          </a:p>
        </p:txBody>
      </p:sp>
      <p:cxnSp>
        <p:nvCxnSpPr>
          <p:cNvPr id="23" name="Straight Connector 2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0108C986-D048-42C6-9001-C31DE1F5A6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96121" y="6020305"/>
            <a:ext cx="1703840" cy="705158"/>
          </a:xfrm>
          <a:prstGeom prst="rect">
            <a:avLst/>
          </a:prstGeom>
        </p:spPr>
      </p:pic>
    </p:spTree>
    <p:extLst>
      <p:ext uri="{BB962C8B-B14F-4D97-AF65-F5344CB8AC3E}">
        <p14:creationId xmlns:p14="http://schemas.microsoft.com/office/powerpoint/2010/main" val="3760596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indoor, sitting&#10;&#10;Description automatically generated">
            <a:extLst>
              <a:ext uri="{FF2B5EF4-FFF2-40B4-BE49-F238E27FC236}">
                <a16:creationId xmlns:a16="http://schemas.microsoft.com/office/drawing/2014/main" id="{975AE692-3732-4DA2-B71C-85D05B08774C}"/>
              </a:ext>
            </a:extLst>
          </p:cNvPr>
          <p:cNvPicPr>
            <a:picLocks noChangeAspect="1"/>
          </p:cNvPicPr>
          <p:nvPr/>
        </p:nvPicPr>
        <p:blipFill rotWithShape="1">
          <a:blip r:embed="rId2">
            <a:extLst>
              <a:ext uri="{28A0092B-C50C-407E-A947-70E740481C1C}">
                <a14:useLocalDpi xmlns:a14="http://schemas.microsoft.com/office/drawing/2010/main" val="0"/>
              </a:ext>
            </a:extLst>
          </a:blip>
          <a:srcRect l="12675" r="38581"/>
          <a:stretch/>
        </p:blipFill>
        <p:spPr>
          <a:xfrm>
            <a:off x="21" y="10"/>
            <a:ext cx="2377461" cy="2966856"/>
          </a:xfrm>
          <a:prstGeom prst="rect">
            <a:avLst/>
          </a:prstGeom>
          <a:noFill/>
          <a:effectLst>
            <a:outerShdw blurRad="50800" dist="50800" dir="5400000" algn="ctr" rotWithShape="0">
              <a:srgbClr val="000000">
                <a:alpha val="59000"/>
              </a:srgbClr>
            </a:outerShdw>
          </a:effectLst>
        </p:spPr>
      </p:pic>
      <p:sp>
        <p:nvSpPr>
          <p:cNvPr id="2" name="Title 1">
            <a:extLst>
              <a:ext uri="{FF2B5EF4-FFF2-40B4-BE49-F238E27FC236}">
                <a16:creationId xmlns:a16="http://schemas.microsoft.com/office/drawing/2014/main" id="{4C0B495E-F77F-4976-867E-A15D3FAF57CA}"/>
              </a:ext>
            </a:extLst>
          </p:cNvPr>
          <p:cNvSpPr>
            <a:spLocks noGrp="1"/>
          </p:cNvSpPr>
          <p:nvPr>
            <p:ph type="ctrTitle"/>
          </p:nvPr>
        </p:nvSpPr>
        <p:spPr>
          <a:xfrm>
            <a:off x="2818418" y="170251"/>
            <a:ext cx="7323201" cy="992776"/>
          </a:xfrm>
          <a:noFill/>
        </p:spPr>
        <p:txBody>
          <a:bodyPr>
            <a:normAutofit/>
          </a:bodyPr>
          <a:lstStyle/>
          <a:p>
            <a:pPr algn="l"/>
            <a:r>
              <a:rPr lang="en-NZ" sz="4000" b="1" noProof="0" dirty="0">
                <a:latin typeface="Verdana" panose="020B0604030504040204" pitchFamily="34" charset="0"/>
                <a:ea typeface="Verdana" panose="020B0604030504040204" pitchFamily="34" charset="0"/>
              </a:rPr>
              <a:t>Background</a:t>
            </a:r>
          </a:p>
        </p:txBody>
      </p:sp>
      <p:sp>
        <p:nvSpPr>
          <p:cNvPr id="4" name="Subtitle 2">
            <a:extLst>
              <a:ext uri="{FF2B5EF4-FFF2-40B4-BE49-F238E27FC236}">
                <a16:creationId xmlns:a16="http://schemas.microsoft.com/office/drawing/2014/main" id="{4150F2C2-E3F6-4C33-8122-F48453DC5E03}"/>
              </a:ext>
            </a:extLst>
          </p:cNvPr>
          <p:cNvSpPr>
            <a:spLocks noGrp="1"/>
          </p:cNvSpPr>
          <p:nvPr>
            <p:ph type="subTitle" idx="1"/>
          </p:nvPr>
        </p:nvSpPr>
        <p:spPr>
          <a:xfrm>
            <a:off x="6745734" y="1780351"/>
            <a:ext cx="5054379" cy="4571999"/>
          </a:xfrm>
          <a:noFill/>
        </p:spPr>
        <p:txBody>
          <a:bodyPr>
            <a:normAutofit/>
          </a:bodyPr>
          <a:lstStyle/>
          <a:p>
            <a:pPr marL="342900" indent="-342900" algn="l">
              <a:buFont typeface="Arial" panose="020B0604020202020204" pitchFamily="34" charset="0"/>
              <a:buChar char="•"/>
            </a:pPr>
            <a:endParaRPr lang="en-NZ" sz="3000" noProof="0" dirty="0">
              <a:latin typeface="Verdana" panose="020B0604030504040204" pitchFamily="34" charset="0"/>
              <a:ea typeface="Verdana" panose="020B0604030504040204" pitchFamily="34" charset="0"/>
            </a:endParaRPr>
          </a:p>
          <a:p>
            <a:pPr algn="l"/>
            <a:endParaRPr lang="en-NZ" sz="30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p:txBody>
      </p:sp>
      <p:sp>
        <p:nvSpPr>
          <p:cNvPr id="5" name="Subtitle 2">
            <a:extLst>
              <a:ext uri="{FF2B5EF4-FFF2-40B4-BE49-F238E27FC236}">
                <a16:creationId xmlns:a16="http://schemas.microsoft.com/office/drawing/2014/main" id="{D6E93E77-8881-4981-AAC6-B23A5C6F2EB2}"/>
              </a:ext>
            </a:extLst>
          </p:cNvPr>
          <p:cNvSpPr txBox="1">
            <a:spLocks/>
          </p:cNvSpPr>
          <p:nvPr/>
        </p:nvSpPr>
        <p:spPr>
          <a:xfrm>
            <a:off x="2818418" y="1315728"/>
            <a:ext cx="8619145" cy="5079187"/>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endParaRPr lang="en-NZ" sz="2700" noProof="0" dirty="0">
              <a:latin typeface="Verdana" panose="020B0604030504040204" pitchFamily="34" charset="0"/>
              <a:ea typeface="Verdana" panose="020B0604030504040204" pitchFamily="34" charset="0"/>
            </a:endParaRPr>
          </a:p>
        </p:txBody>
      </p:sp>
      <p:sp>
        <p:nvSpPr>
          <p:cNvPr id="3" name="Subtitle 2">
            <a:extLst>
              <a:ext uri="{FF2B5EF4-FFF2-40B4-BE49-F238E27FC236}">
                <a16:creationId xmlns:a16="http://schemas.microsoft.com/office/drawing/2014/main" id="{A668C1BD-8969-E1CD-AA6E-3B9038A3D093}"/>
              </a:ext>
            </a:extLst>
          </p:cNvPr>
          <p:cNvSpPr txBox="1">
            <a:spLocks/>
          </p:cNvSpPr>
          <p:nvPr/>
        </p:nvSpPr>
        <p:spPr>
          <a:xfrm>
            <a:off x="2458528" y="1483438"/>
            <a:ext cx="9152627" cy="4934615"/>
          </a:xfrm>
          <a:prstGeom prst="rect">
            <a:avLst/>
          </a:prstGeom>
          <a:noFill/>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914400" lvl="1" indent="-457200" algn="l">
              <a:buFont typeface="Arial" panose="020B0604020202020204" pitchFamily="34" charset="0"/>
              <a:buChar char="•"/>
            </a:pPr>
            <a:r>
              <a:rPr lang="en-NZ" dirty="0">
                <a:latin typeface="Verdana" panose="020B0604030504040204" pitchFamily="34" charset="0"/>
              </a:rPr>
              <a:t>Te Rūnanga o Te </a:t>
            </a:r>
            <a:r>
              <a:rPr lang="en-NZ" dirty="0" err="1">
                <a:latin typeface="Verdana" panose="020B0604030504040204" pitchFamily="34" charset="0"/>
              </a:rPr>
              <a:t>Rarawa</a:t>
            </a:r>
            <a:r>
              <a:rPr lang="en-NZ" dirty="0">
                <a:latin typeface="Verdana" panose="020B0604030504040204" pitchFamily="34" charset="0"/>
              </a:rPr>
              <a:t> (the </a:t>
            </a:r>
            <a:r>
              <a:rPr lang="en-NZ" b="1" dirty="0">
                <a:latin typeface="Verdana" panose="020B0604030504040204" pitchFamily="34" charset="0"/>
              </a:rPr>
              <a:t>Rūnanga</a:t>
            </a:r>
            <a:r>
              <a:rPr lang="en-NZ" dirty="0">
                <a:latin typeface="Verdana" panose="020B0604030504040204" pitchFamily="34" charset="0"/>
              </a:rPr>
              <a:t>) is the Mandated Iwi Organisation (</a:t>
            </a:r>
            <a:r>
              <a:rPr lang="en-NZ" b="1" dirty="0">
                <a:latin typeface="Verdana" panose="020B0604030504040204" pitchFamily="34" charset="0"/>
              </a:rPr>
              <a:t>MIO</a:t>
            </a:r>
            <a:r>
              <a:rPr lang="en-NZ" dirty="0">
                <a:latin typeface="Verdana" panose="020B0604030504040204" pitchFamily="34" charset="0"/>
              </a:rPr>
              <a:t>) for Te </a:t>
            </a:r>
            <a:r>
              <a:rPr lang="en-NZ" dirty="0" err="1">
                <a:latin typeface="Verdana" panose="020B0604030504040204" pitchFamily="34" charset="0"/>
              </a:rPr>
              <a:t>Rarawa</a:t>
            </a:r>
            <a:r>
              <a:rPr lang="en-NZ" dirty="0">
                <a:latin typeface="Verdana" panose="020B0604030504040204" pitchFamily="34" charset="0"/>
              </a:rPr>
              <a:t> pursuant to the Māori Fisheries Act (</a:t>
            </a:r>
            <a:r>
              <a:rPr lang="en-NZ" b="1" dirty="0">
                <a:latin typeface="Verdana" panose="020B0604030504040204" pitchFamily="34" charset="0"/>
              </a:rPr>
              <a:t>MFA</a:t>
            </a:r>
            <a:r>
              <a:rPr lang="en-NZ" dirty="0">
                <a:latin typeface="Verdana" panose="020B0604030504040204" pitchFamily="34" charset="0"/>
              </a:rPr>
              <a:t>)</a:t>
            </a:r>
          </a:p>
          <a:p>
            <a:pPr marL="914400" lvl="1" indent="-457200" algn="l">
              <a:buFont typeface="Arial" panose="020B0604020202020204" pitchFamily="34" charset="0"/>
              <a:buChar char="•"/>
            </a:pPr>
            <a:r>
              <a:rPr lang="en-NZ" dirty="0">
                <a:latin typeface="Verdana" panose="020B0604030504040204" pitchFamily="34" charset="0"/>
              </a:rPr>
              <a:t>The MFA has been amended by the Māori Fisheries Amendment Act 2024 (the </a:t>
            </a:r>
            <a:r>
              <a:rPr lang="en-NZ" b="1" dirty="0">
                <a:latin typeface="Verdana" panose="020B0604030504040204" pitchFamily="34" charset="0"/>
              </a:rPr>
              <a:t>MFAA</a:t>
            </a:r>
            <a:r>
              <a:rPr lang="en-NZ" dirty="0">
                <a:latin typeface="Verdana" panose="020B0604030504040204" pitchFamily="34" charset="0"/>
              </a:rPr>
              <a:t>)</a:t>
            </a:r>
          </a:p>
          <a:p>
            <a:pPr marL="914400" lvl="1" indent="-457200" algn="l">
              <a:buFont typeface="Arial" panose="020B0604020202020204" pitchFamily="34" charset="0"/>
              <a:buChar char="•"/>
            </a:pPr>
            <a:r>
              <a:rPr lang="en-NZ" dirty="0">
                <a:latin typeface="Verdana" panose="020B0604030504040204" pitchFamily="34" charset="0"/>
              </a:rPr>
              <a:t>The MFAA was passed into law in 2024, but parts of it did not come into force until 2026 – this was the statutory deadline that all MIOs had to be compliant by.  This deadline was </a:t>
            </a:r>
            <a:r>
              <a:rPr lang="en-NZ" b="1" dirty="0">
                <a:latin typeface="Verdana" panose="020B0604030504040204" pitchFamily="34" charset="0"/>
              </a:rPr>
              <a:t>26 July 2026</a:t>
            </a:r>
          </a:p>
          <a:p>
            <a:pPr marL="914400" lvl="1" indent="-457200" algn="l">
              <a:buFont typeface="Arial" panose="020B0604020202020204" pitchFamily="34" charset="0"/>
              <a:buChar char="•"/>
            </a:pPr>
            <a:r>
              <a:rPr lang="en-NZ" dirty="0">
                <a:latin typeface="Verdana" panose="020B0604030504040204" pitchFamily="34" charset="0"/>
              </a:rPr>
              <a:t>Te </a:t>
            </a:r>
            <a:r>
              <a:rPr lang="en-NZ" dirty="0" err="1">
                <a:latin typeface="Verdana" panose="020B0604030504040204" pitchFamily="34" charset="0"/>
              </a:rPr>
              <a:t>Ohu</a:t>
            </a:r>
            <a:r>
              <a:rPr lang="en-NZ" dirty="0">
                <a:latin typeface="Verdana" panose="020B0604030504040204" pitchFamily="34" charset="0"/>
              </a:rPr>
              <a:t> </a:t>
            </a:r>
            <a:r>
              <a:rPr lang="en-NZ" dirty="0" err="1">
                <a:latin typeface="Verdana" panose="020B0604030504040204" pitchFamily="34" charset="0"/>
              </a:rPr>
              <a:t>Kaimoana</a:t>
            </a:r>
            <a:r>
              <a:rPr lang="en-NZ" dirty="0">
                <a:latin typeface="Verdana" panose="020B0604030504040204" pitchFamily="34" charset="0"/>
              </a:rPr>
              <a:t> have confirmed a 6 month grace period as many MIOs were not compliant by the statutory deadline</a:t>
            </a:r>
          </a:p>
          <a:p>
            <a:pPr marL="914400" lvl="1" indent="-457200" algn="l">
              <a:buFont typeface="Arial" panose="020B0604020202020204" pitchFamily="34" charset="0"/>
              <a:buChar char="•"/>
            </a:pPr>
            <a:r>
              <a:rPr lang="en-NZ" dirty="0">
                <a:latin typeface="Verdana" panose="020B0604030504040204" pitchFamily="34" charset="0"/>
              </a:rPr>
              <a:t>The MFAA introduced a number of legislative changes, some of which relate to the governing entities of MIO’s and asset-holding companies</a:t>
            </a:r>
          </a:p>
          <a:p>
            <a:pPr marL="914400" lvl="1" indent="-457200" algn="l">
              <a:buFont typeface="Arial" panose="020B0604020202020204" pitchFamily="34" charset="0"/>
              <a:buChar char="•"/>
            </a:pPr>
            <a:r>
              <a:rPr lang="en-NZ" dirty="0">
                <a:latin typeface="Verdana" panose="020B0604030504040204" pitchFamily="34" charset="0"/>
              </a:rPr>
              <a:t>The Rūnanga is required to go through its ordinary amendment processes, even though the changes are required by legislation.</a:t>
            </a:r>
          </a:p>
          <a:p>
            <a:pPr algn="l"/>
            <a:endParaRPr lang="en-NZ" noProof="0" dirty="0">
              <a:latin typeface="Verdana" panose="020B0604030504040204" pitchFamily="34" charset="0"/>
              <a:ea typeface="Times New Roman" panose="02020603050405020304" pitchFamily="18" charset="0"/>
            </a:endParaRPr>
          </a:p>
          <a:p>
            <a:pPr algn="l"/>
            <a:endParaRPr lang="en-NZ" noProof="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976322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Freeform: Shape 93">
            <a:extLst>
              <a:ext uri="{FF2B5EF4-FFF2-40B4-BE49-F238E27FC236}">
                <a16:creationId xmlns:a16="http://schemas.microsoft.com/office/drawing/2014/main" id="{8EB10B90-FA39-960B-5974-F7C90F248729}"/>
              </a:ext>
            </a:extLst>
          </p:cNvPr>
          <p:cNvSpPr/>
          <p:nvPr/>
        </p:nvSpPr>
        <p:spPr>
          <a:xfrm>
            <a:off x="4788816" y="970959"/>
            <a:ext cx="6749592" cy="3657600"/>
          </a:xfrm>
          <a:custGeom>
            <a:avLst/>
            <a:gdLst>
              <a:gd name="connsiteX0" fmla="*/ 3469064 w 6749592"/>
              <a:gd name="connsiteY0" fmla="*/ 9427 h 3657600"/>
              <a:gd name="connsiteX1" fmla="*/ 1753386 w 6749592"/>
              <a:gd name="connsiteY1" fmla="*/ 0 h 3657600"/>
              <a:gd name="connsiteX2" fmla="*/ 1772240 w 6749592"/>
              <a:gd name="connsiteY2" fmla="*/ 1197204 h 3657600"/>
              <a:gd name="connsiteX3" fmla="*/ 9427 w 6749592"/>
              <a:gd name="connsiteY3" fmla="*/ 1197204 h 3657600"/>
              <a:gd name="connsiteX4" fmla="*/ 0 w 6749592"/>
              <a:gd name="connsiteY4" fmla="*/ 2469823 h 3657600"/>
              <a:gd name="connsiteX5" fmla="*/ 735291 w 6749592"/>
              <a:gd name="connsiteY5" fmla="*/ 2469823 h 3657600"/>
              <a:gd name="connsiteX6" fmla="*/ 725864 w 6749592"/>
              <a:gd name="connsiteY6" fmla="*/ 3657600 h 3657600"/>
              <a:gd name="connsiteX7" fmla="*/ 5740924 w 6749592"/>
              <a:gd name="connsiteY7" fmla="*/ 3657600 h 3657600"/>
              <a:gd name="connsiteX8" fmla="*/ 5740924 w 6749592"/>
              <a:gd name="connsiteY8" fmla="*/ 2309567 h 3657600"/>
              <a:gd name="connsiteX9" fmla="*/ 6749592 w 6749592"/>
              <a:gd name="connsiteY9" fmla="*/ 2309567 h 3657600"/>
              <a:gd name="connsiteX10" fmla="*/ 6749592 w 6749592"/>
              <a:gd name="connsiteY10" fmla="*/ 1187778 h 3657600"/>
              <a:gd name="connsiteX11" fmla="*/ 4600281 w 6749592"/>
              <a:gd name="connsiteY11" fmla="*/ 1178351 h 3657600"/>
              <a:gd name="connsiteX12" fmla="*/ 4590854 w 6749592"/>
              <a:gd name="connsiteY12" fmla="*/ 197963 h 365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749592" h="3657600">
                <a:moveTo>
                  <a:pt x="3469064" y="9427"/>
                </a:moveTo>
                <a:lnTo>
                  <a:pt x="1753386" y="0"/>
                </a:lnTo>
                <a:lnTo>
                  <a:pt x="1772240" y="1197204"/>
                </a:lnTo>
                <a:lnTo>
                  <a:pt x="9427" y="1197204"/>
                </a:lnTo>
                <a:cubicBezTo>
                  <a:pt x="6285" y="1621410"/>
                  <a:pt x="3142" y="2045617"/>
                  <a:pt x="0" y="2469823"/>
                </a:cubicBezTo>
                <a:lnTo>
                  <a:pt x="735291" y="2469823"/>
                </a:lnTo>
                <a:cubicBezTo>
                  <a:pt x="732149" y="2865749"/>
                  <a:pt x="729006" y="3261674"/>
                  <a:pt x="725864" y="3657600"/>
                </a:cubicBezTo>
                <a:lnTo>
                  <a:pt x="5740924" y="3657600"/>
                </a:lnTo>
                <a:lnTo>
                  <a:pt x="5740924" y="2309567"/>
                </a:lnTo>
                <a:lnTo>
                  <a:pt x="6749592" y="2309567"/>
                </a:lnTo>
                <a:lnTo>
                  <a:pt x="6749592" y="1187778"/>
                </a:lnTo>
                <a:lnTo>
                  <a:pt x="4600281" y="1178351"/>
                </a:lnTo>
                <a:cubicBezTo>
                  <a:pt x="4597139" y="851555"/>
                  <a:pt x="4593996" y="524759"/>
                  <a:pt x="4590854" y="197963"/>
                </a:cubicBezTo>
              </a:path>
            </a:pathLst>
          </a:custGeom>
          <a:solidFill>
            <a:schemeClr val="bg1">
              <a:lumMod val="85000"/>
            </a:schemeClr>
          </a:solidFill>
          <a:ln>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26" name="Rectangle: Top Corners Snipped 125">
            <a:extLst>
              <a:ext uri="{FF2B5EF4-FFF2-40B4-BE49-F238E27FC236}">
                <a16:creationId xmlns:a16="http://schemas.microsoft.com/office/drawing/2014/main" id="{21D87C44-9A34-82DC-3447-64656897B802}"/>
              </a:ext>
            </a:extLst>
          </p:cNvPr>
          <p:cNvSpPr/>
          <p:nvPr/>
        </p:nvSpPr>
        <p:spPr>
          <a:xfrm>
            <a:off x="1640187" y="4320309"/>
            <a:ext cx="1589774" cy="837002"/>
          </a:xfrm>
          <a:prstGeom prst="snip2SameRect">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ICP Koura Operations LP</a:t>
            </a:r>
            <a:endParaRPr lang="en-NZ" sz="1200" dirty="0">
              <a:latin typeface="Verdana" panose="020B0604030504040204" pitchFamily="34" charset="0"/>
              <a:ea typeface="Verdana" panose="020B0604030504040204" pitchFamily="34" charset="0"/>
            </a:endParaRPr>
          </a:p>
        </p:txBody>
      </p:sp>
      <p:sp>
        <p:nvSpPr>
          <p:cNvPr id="4" name="Oval 3">
            <a:extLst>
              <a:ext uri="{FF2B5EF4-FFF2-40B4-BE49-F238E27FC236}">
                <a16:creationId xmlns:a16="http://schemas.microsoft.com/office/drawing/2014/main" id="{B267FE76-49E9-BA9B-4056-FBE6A9F31B4C}"/>
              </a:ext>
            </a:extLst>
          </p:cNvPr>
          <p:cNvSpPr/>
          <p:nvPr/>
        </p:nvSpPr>
        <p:spPr>
          <a:xfrm>
            <a:off x="4813935" y="12438"/>
            <a:ext cx="2172081" cy="837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Rūnanga o Te Rarawa</a:t>
            </a:r>
            <a:endParaRPr lang="en-NZ" sz="1200" dirty="0">
              <a:latin typeface="Verdana" panose="020B0604030504040204" pitchFamily="34" charset="0"/>
              <a:ea typeface="Verdana" panose="020B0604030504040204" pitchFamily="34" charset="0"/>
            </a:endParaRPr>
          </a:p>
        </p:txBody>
      </p:sp>
      <p:sp>
        <p:nvSpPr>
          <p:cNvPr id="5" name="Rectangle 4">
            <a:extLst>
              <a:ext uri="{FF2B5EF4-FFF2-40B4-BE49-F238E27FC236}">
                <a16:creationId xmlns:a16="http://schemas.microsoft.com/office/drawing/2014/main" id="{D4191280-2ACC-9157-2CC3-30CBA2D3B07A}"/>
              </a:ext>
            </a:extLst>
          </p:cNvPr>
          <p:cNvSpPr/>
          <p:nvPr/>
        </p:nvSpPr>
        <p:spPr>
          <a:xfrm>
            <a:off x="3018172" y="112490"/>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Rūnanga o Te Rarawa Trustee Limited</a:t>
            </a:r>
            <a:endParaRPr lang="en-NZ" sz="1200" dirty="0">
              <a:latin typeface="Verdana" panose="020B0604030504040204" pitchFamily="34" charset="0"/>
              <a:ea typeface="Verdana" panose="020B0604030504040204" pitchFamily="34" charset="0"/>
            </a:endParaRPr>
          </a:p>
        </p:txBody>
      </p:sp>
      <p:sp>
        <p:nvSpPr>
          <p:cNvPr id="6" name="Rectangle 5">
            <a:extLst>
              <a:ext uri="{FF2B5EF4-FFF2-40B4-BE49-F238E27FC236}">
                <a16:creationId xmlns:a16="http://schemas.microsoft.com/office/drawing/2014/main" id="{5EE8713E-A357-C983-4DAD-FBF6CD35BC5E}"/>
              </a:ext>
            </a:extLst>
          </p:cNvPr>
          <p:cNvSpPr/>
          <p:nvPr/>
        </p:nvSpPr>
        <p:spPr>
          <a:xfrm>
            <a:off x="1050036" y="1348464"/>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Amokura Iwi Consortium Limited</a:t>
            </a:r>
            <a:endParaRPr lang="en-NZ" sz="1200" dirty="0">
              <a:latin typeface="Verdana" panose="020B0604030504040204" pitchFamily="34" charset="0"/>
              <a:ea typeface="Verdana" panose="020B0604030504040204" pitchFamily="34" charset="0"/>
            </a:endParaRPr>
          </a:p>
        </p:txBody>
      </p:sp>
      <p:sp>
        <p:nvSpPr>
          <p:cNvPr id="7" name="Rectangle 6">
            <a:extLst>
              <a:ext uri="{FF2B5EF4-FFF2-40B4-BE49-F238E27FC236}">
                <a16:creationId xmlns:a16="http://schemas.microsoft.com/office/drawing/2014/main" id="{DE7B9804-1527-5378-1F5A-D55DB51F6991}"/>
              </a:ext>
            </a:extLst>
          </p:cNvPr>
          <p:cNvSpPr/>
          <p:nvPr/>
        </p:nvSpPr>
        <p:spPr>
          <a:xfrm>
            <a:off x="4813936" y="1356026"/>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Waka Pupuri Putea Limited</a:t>
            </a:r>
            <a:endParaRPr lang="en-NZ" sz="1200" dirty="0">
              <a:latin typeface="Verdana" panose="020B0604030504040204" pitchFamily="34" charset="0"/>
              <a:ea typeface="Verdana" panose="020B0604030504040204" pitchFamily="34" charset="0"/>
            </a:endParaRPr>
          </a:p>
        </p:txBody>
      </p:sp>
      <p:sp>
        <p:nvSpPr>
          <p:cNvPr id="8" name="Rectangle 7">
            <a:extLst>
              <a:ext uri="{FF2B5EF4-FFF2-40B4-BE49-F238E27FC236}">
                <a16:creationId xmlns:a16="http://schemas.microsoft.com/office/drawing/2014/main" id="{BC118B17-FD03-6CDB-9F80-40C6052CD212}"/>
              </a:ext>
            </a:extLst>
          </p:cNvPr>
          <p:cNvSpPr/>
          <p:nvPr/>
        </p:nvSpPr>
        <p:spPr>
          <a:xfrm>
            <a:off x="2931986" y="1356026"/>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Hinemoana Halo Partnership Fund Limited</a:t>
            </a:r>
            <a:endParaRPr lang="en-NZ" sz="1200" dirty="0">
              <a:latin typeface="Verdana" panose="020B0604030504040204" pitchFamily="34" charset="0"/>
              <a:ea typeface="Verdana" panose="020B0604030504040204" pitchFamily="34" charset="0"/>
            </a:endParaRPr>
          </a:p>
        </p:txBody>
      </p:sp>
      <p:cxnSp>
        <p:nvCxnSpPr>
          <p:cNvPr id="10" name="Connector: Elbow 9">
            <a:extLst>
              <a:ext uri="{FF2B5EF4-FFF2-40B4-BE49-F238E27FC236}">
                <a16:creationId xmlns:a16="http://schemas.microsoft.com/office/drawing/2014/main" id="{F0D0F19E-A76E-B6EC-4C71-3AC4FC9B2E04}"/>
              </a:ext>
            </a:extLst>
          </p:cNvPr>
          <p:cNvCxnSpPr>
            <a:stCxn id="4" idx="4"/>
            <a:endCxn id="6" idx="0"/>
          </p:cNvCxnSpPr>
          <p:nvPr/>
        </p:nvCxnSpPr>
        <p:spPr>
          <a:xfrm rot="5400000">
            <a:off x="3597378" y="-954134"/>
            <a:ext cx="498208" cy="4106989"/>
          </a:xfrm>
          <a:prstGeom prst="bentConnector3">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28AB6A0-2409-083F-0A05-E14C530806E5}"/>
              </a:ext>
            </a:extLst>
          </p:cNvPr>
          <p:cNvCxnSpPr>
            <a:cxnSpLocks/>
            <a:stCxn id="5" idx="3"/>
            <a:endCxn id="4" idx="2"/>
          </p:cNvCxnSpPr>
          <p:nvPr/>
        </p:nvCxnSpPr>
        <p:spPr>
          <a:xfrm>
            <a:off x="4504073" y="431347"/>
            <a:ext cx="309862" cy="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FA77C2AA-DF3E-F3DF-39A1-7537C8696BDC}"/>
              </a:ext>
            </a:extLst>
          </p:cNvPr>
          <p:cNvSpPr txBox="1"/>
          <p:nvPr/>
        </p:nvSpPr>
        <p:spPr>
          <a:xfrm>
            <a:off x="737899" y="2368363"/>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1.77%</a:t>
            </a:r>
            <a:endParaRPr lang="en-NZ" sz="1000" dirty="0">
              <a:latin typeface="Verdana" panose="020B0604030504040204" pitchFamily="34" charset="0"/>
              <a:ea typeface="Verdana" panose="020B0604030504040204" pitchFamily="34" charset="0"/>
            </a:endParaRPr>
          </a:p>
        </p:txBody>
      </p:sp>
      <p:cxnSp>
        <p:nvCxnSpPr>
          <p:cNvPr id="18" name="Straight Connector 17">
            <a:extLst>
              <a:ext uri="{FF2B5EF4-FFF2-40B4-BE49-F238E27FC236}">
                <a16:creationId xmlns:a16="http://schemas.microsoft.com/office/drawing/2014/main" id="{837273C4-9EE8-8540-26BF-931DEE3DDD2C}"/>
              </a:ext>
            </a:extLst>
          </p:cNvPr>
          <p:cNvCxnSpPr>
            <a:cxnSpLocks/>
            <a:stCxn id="8" idx="0"/>
          </p:cNvCxnSpPr>
          <p:nvPr/>
        </p:nvCxnSpPr>
        <p:spPr>
          <a:xfrm flipV="1">
            <a:off x="3674937" y="1094681"/>
            <a:ext cx="0" cy="26134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8B4955CF-FDE9-FCC0-6F7E-29753AABD25B}"/>
              </a:ext>
            </a:extLst>
          </p:cNvPr>
          <p:cNvSpPr txBox="1"/>
          <p:nvPr/>
        </p:nvSpPr>
        <p:spPr>
          <a:xfrm>
            <a:off x="3640775" y="1142136"/>
            <a:ext cx="505898"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20%</a:t>
            </a:r>
            <a:endParaRPr lang="en-NZ" sz="1000" dirty="0">
              <a:latin typeface="Verdana" panose="020B0604030504040204" pitchFamily="34" charset="0"/>
              <a:ea typeface="Verdana" panose="020B0604030504040204" pitchFamily="34" charset="0"/>
            </a:endParaRPr>
          </a:p>
        </p:txBody>
      </p:sp>
      <p:cxnSp>
        <p:nvCxnSpPr>
          <p:cNvPr id="21" name="Straight Connector 20">
            <a:extLst>
              <a:ext uri="{FF2B5EF4-FFF2-40B4-BE49-F238E27FC236}">
                <a16:creationId xmlns:a16="http://schemas.microsoft.com/office/drawing/2014/main" id="{748CCD8A-2390-0612-4ADF-9C81B648FC36}"/>
              </a:ext>
            </a:extLst>
          </p:cNvPr>
          <p:cNvCxnSpPr>
            <a:cxnSpLocks/>
          </p:cNvCxnSpPr>
          <p:nvPr/>
        </p:nvCxnSpPr>
        <p:spPr>
          <a:xfrm flipV="1">
            <a:off x="5901777" y="1094681"/>
            <a:ext cx="0" cy="253783"/>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7428C3B5-40F9-F361-351F-980213046FAE}"/>
              </a:ext>
            </a:extLst>
          </p:cNvPr>
          <p:cNvSpPr txBox="1"/>
          <p:nvPr/>
        </p:nvSpPr>
        <p:spPr>
          <a:xfrm>
            <a:off x="5831500" y="1146053"/>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23" name="Oval 22">
            <a:extLst>
              <a:ext uri="{FF2B5EF4-FFF2-40B4-BE49-F238E27FC236}">
                <a16:creationId xmlns:a16="http://schemas.microsoft.com/office/drawing/2014/main" id="{7565457E-E01C-B472-C299-0CBB60235141}"/>
              </a:ext>
            </a:extLst>
          </p:cNvPr>
          <p:cNvSpPr/>
          <p:nvPr/>
        </p:nvSpPr>
        <p:spPr>
          <a:xfrm>
            <a:off x="6763459" y="1228212"/>
            <a:ext cx="2172081" cy="837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Waka Pupuri Putea Trust</a:t>
            </a:r>
            <a:endParaRPr lang="en-NZ" sz="1200" dirty="0">
              <a:latin typeface="Verdana" panose="020B0604030504040204" pitchFamily="34" charset="0"/>
              <a:ea typeface="Verdana" panose="020B0604030504040204" pitchFamily="34" charset="0"/>
            </a:endParaRPr>
          </a:p>
        </p:txBody>
      </p:sp>
      <p:sp>
        <p:nvSpPr>
          <p:cNvPr id="24" name="Oval 23">
            <a:extLst>
              <a:ext uri="{FF2B5EF4-FFF2-40B4-BE49-F238E27FC236}">
                <a16:creationId xmlns:a16="http://schemas.microsoft.com/office/drawing/2014/main" id="{D2E82B78-C156-6223-1767-E1A8F75E0334}"/>
              </a:ext>
            </a:extLst>
          </p:cNvPr>
          <p:cNvSpPr/>
          <p:nvPr/>
        </p:nvSpPr>
        <p:spPr>
          <a:xfrm>
            <a:off x="9856872" y="1206508"/>
            <a:ext cx="2172081" cy="837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Rarawa Anga Mua Trust</a:t>
            </a:r>
            <a:endParaRPr lang="en-NZ" sz="1200" dirty="0">
              <a:latin typeface="Verdana" panose="020B0604030504040204" pitchFamily="34" charset="0"/>
              <a:ea typeface="Verdana" panose="020B0604030504040204" pitchFamily="34" charset="0"/>
            </a:endParaRPr>
          </a:p>
        </p:txBody>
      </p:sp>
      <p:sp>
        <p:nvSpPr>
          <p:cNvPr id="26" name="Rectangle 25">
            <a:extLst>
              <a:ext uri="{FF2B5EF4-FFF2-40B4-BE49-F238E27FC236}">
                <a16:creationId xmlns:a16="http://schemas.microsoft.com/office/drawing/2014/main" id="{D5339525-2F69-DE12-1A95-5F89C2BFDFFF}"/>
              </a:ext>
            </a:extLst>
          </p:cNvPr>
          <p:cNvSpPr/>
          <p:nvPr/>
        </p:nvSpPr>
        <p:spPr>
          <a:xfrm>
            <a:off x="9004096" y="3626499"/>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Rarawa Plumbing Limited</a:t>
            </a:r>
            <a:endParaRPr lang="en-NZ" sz="1200" dirty="0">
              <a:latin typeface="Verdana" panose="020B0604030504040204" pitchFamily="34" charset="0"/>
              <a:ea typeface="Verdana" panose="020B0604030504040204" pitchFamily="34" charset="0"/>
            </a:endParaRPr>
          </a:p>
        </p:txBody>
      </p:sp>
      <p:sp>
        <p:nvSpPr>
          <p:cNvPr id="27" name="Rectangle 26">
            <a:extLst>
              <a:ext uri="{FF2B5EF4-FFF2-40B4-BE49-F238E27FC236}">
                <a16:creationId xmlns:a16="http://schemas.microsoft.com/office/drawing/2014/main" id="{528FA9F4-E991-14AA-B9AD-D87A333F66FD}"/>
              </a:ext>
            </a:extLst>
          </p:cNvPr>
          <p:cNvSpPr/>
          <p:nvPr/>
        </p:nvSpPr>
        <p:spPr>
          <a:xfrm>
            <a:off x="7386222" y="3640341"/>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Rarawa Farming Limited</a:t>
            </a:r>
            <a:endParaRPr lang="en-NZ" sz="1200" dirty="0">
              <a:latin typeface="Verdana" panose="020B0604030504040204" pitchFamily="34" charset="0"/>
              <a:ea typeface="Verdana" panose="020B0604030504040204" pitchFamily="34" charset="0"/>
            </a:endParaRPr>
          </a:p>
        </p:txBody>
      </p:sp>
      <p:sp>
        <p:nvSpPr>
          <p:cNvPr id="28" name="Rectangle 27">
            <a:extLst>
              <a:ext uri="{FF2B5EF4-FFF2-40B4-BE49-F238E27FC236}">
                <a16:creationId xmlns:a16="http://schemas.microsoft.com/office/drawing/2014/main" id="{CD4A721B-8BF1-72AD-35C4-CE6E3A6BD286}"/>
              </a:ext>
            </a:extLst>
          </p:cNvPr>
          <p:cNvSpPr/>
          <p:nvPr/>
        </p:nvSpPr>
        <p:spPr>
          <a:xfrm>
            <a:off x="5749489" y="3640341"/>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Mahuru Trust Limited</a:t>
            </a:r>
            <a:endParaRPr lang="en-NZ" sz="1200" dirty="0">
              <a:latin typeface="Verdana" panose="020B0604030504040204" pitchFamily="34" charset="0"/>
              <a:ea typeface="Verdana" panose="020B0604030504040204" pitchFamily="34" charset="0"/>
            </a:endParaRPr>
          </a:p>
        </p:txBody>
      </p:sp>
      <p:sp>
        <p:nvSpPr>
          <p:cNvPr id="29" name="Rectangle 28">
            <a:extLst>
              <a:ext uri="{FF2B5EF4-FFF2-40B4-BE49-F238E27FC236}">
                <a16:creationId xmlns:a16="http://schemas.microsoft.com/office/drawing/2014/main" id="{9C461132-24A6-607E-73B3-EE13CB41E077}"/>
              </a:ext>
            </a:extLst>
          </p:cNvPr>
          <p:cNvSpPr/>
          <p:nvPr/>
        </p:nvSpPr>
        <p:spPr>
          <a:xfrm>
            <a:off x="9840148" y="2589876"/>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KPH Construction Limited</a:t>
            </a:r>
            <a:endParaRPr lang="en-NZ" sz="1200" dirty="0">
              <a:latin typeface="Verdana" panose="020B0604030504040204" pitchFamily="34" charset="0"/>
              <a:ea typeface="Verdana" panose="020B0604030504040204" pitchFamily="34" charset="0"/>
            </a:endParaRPr>
          </a:p>
        </p:txBody>
      </p:sp>
      <p:sp>
        <p:nvSpPr>
          <p:cNvPr id="30" name="Rectangle 29">
            <a:extLst>
              <a:ext uri="{FF2B5EF4-FFF2-40B4-BE49-F238E27FC236}">
                <a16:creationId xmlns:a16="http://schemas.microsoft.com/office/drawing/2014/main" id="{EC6D9E37-6B43-567B-264C-DF954F87AA77}"/>
              </a:ext>
            </a:extLst>
          </p:cNvPr>
          <p:cNvSpPr/>
          <p:nvPr/>
        </p:nvSpPr>
        <p:spPr>
          <a:xfrm>
            <a:off x="4919670" y="2583184"/>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Bells Produce Limited</a:t>
            </a:r>
            <a:endParaRPr lang="en-NZ" sz="1200" dirty="0">
              <a:latin typeface="Verdana" panose="020B0604030504040204" pitchFamily="34" charset="0"/>
              <a:ea typeface="Verdana" panose="020B0604030504040204" pitchFamily="34" charset="0"/>
            </a:endParaRPr>
          </a:p>
        </p:txBody>
      </p:sp>
      <p:sp>
        <p:nvSpPr>
          <p:cNvPr id="31" name="Rectangle 30">
            <a:extLst>
              <a:ext uri="{FF2B5EF4-FFF2-40B4-BE49-F238E27FC236}">
                <a16:creationId xmlns:a16="http://schemas.microsoft.com/office/drawing/2014/main" id="{1BBA74B1-047C-5187-3B70-27F2EA28F910}"/>
              </a:ext>
            </a:extLst>
          </p:cNvPr>
          <p:cNvSpPr/>
          <p:nvPr/>
        </p:nvSpPr>
        <p:spPr>
          <a:xfrm>
            <a:off x="8203974" y="2579008"/>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Tupu-Ā-Nuku Limited</a:t>
            </a:r>
            <a:endParaRPr lang="en-NZ" sz="1200" dirty="0">
              <a:latin typeface="Verdana" panose="020B0604030504040204" pitchFamily="34" charset="0"/>
              <a:ea typeface="Verdana" panose="020B0604030504040204" pitchFamily="34" charset="0"/>
            </a:endParaRPr>
          </a:p>
        </p:txBody>
      </p:sp>
      <p:sp>
        <p:nvSpPr>
          <p:cNvPr id="32" name="Rectangle 31">
            <a:extLst>
              <a:ext uri="{FF2B5EF4-FFF2-40B4-BE49-F238E27FC236}">
                <a16:creationId xmlns:a16="http://schemas.microsoft.com/office/drawing/2014/main" id="{86CE260F-DE52-CE7E-2656-71B19C9DC5F5}"/>
              </a:ext>
            </a:extLst>
          </p:cNvPr>
          <p:cNvSpPr/>
          <p:nvPr/>
        </p:nvSpPr>
        <p:spPr>
          <a:xfrm>
            <a:off x="6572409" y="2589876"/>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Kapene Te Rarawa Limited</a:t>
            </a:r>
            <a:endParaRPr lang="en-NZ" sz="1200" dirty="0">
              <a:latin typeface="Verdana" panose="020B0604030504040204" pitchFamily="34" charset="0"/>
              <a:ea typeface="Verdana" panose="020B0604030504040204" pitchFamily="34" charset="0"/>
            </a:endParaRPr>
          </a:p>
        </p:txBody>
      </p:sp>
      <p:sp>
        <p:nvSpPr>
          <p:cNvPr id="35" name="Rectangle 34">
            <a:extLst>
              <a:ext uri="{FF2B5EF4-FFF2-40B4-BE49-F238E27FC236}">
                <a16:creationId xmlns:a16="http://schemas.microsoft.com/office/drawing/2014/main" id="{FE5FB032-7BEA-A980-7115-99F4DE397D98}"/>
              </a:ext>
            </a:extLst>
          </p:cNvPr>
          <p:cNvSpPr/>
          <p:nvPr/>
        </p:nvSpPr>
        <p:spPr>
          <a:xfrm>
            <a:off x="36864" y="2586088"/>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Aotearoa Fisheries Limited</a:t>
            </a:r>
            <a:endParaRPr lang="en-NZ" sz="1200" dirty="0">
              <a:latin typeface="Verdana" panose="020B0604030504040204" pitchFamily="34" charset="0"/>
              <a:ea typeface="Verdana" panose="020B0604030504040204" pitchFamily="34" charset="0"/>
            </a:endParaRPr>
          </a:p>
        </p:txBody>
      </p:sp>
      <p:sp>
        <p:nvSpPr>
          <p:cNvPr id="36" name="Rectangle 35">
            <a:extLst>
              <a:ext uri="{FF2B5EF4-FFF2-40B4-BE49-F238E27FC236}">
                <a16:creationId xmlns:a16="http://schemas.microsoft.com/office/drawing/2014/main" id="{B6570991-0164-FF49-9C7F-49C9A5AB187E}"/>
              </a:ext>
            </a:extLst>
          </p:cNvPr>
          <p:cNvSpPr/>
          <p:nvPr/>
        </p:nvSpPr>
        <p:spPr>
          <a:xfrm>
            <a:off x="3219794" y="2596485"/>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Rarawa ICP Partners Limited</a:t>
            </a:r>
            <a:endParaRPr lang="en-NZ" sz="1200" dirty="0">
              <a:latin typeface="Verdana" panose="020B0604030504040204" pitchFamily="34" charset="0"/>
              <a:ea typeface="Verdana" panose="020B0604030504040204" pitchFamily="34" charset="0"/>
            </a:endParaRPr>
          </a:p>
        </p:txBody>
      </p:sp>
      <p:sp>
        <p:nvSpPr>
          <p:cNvPr id="37" name="Rectangle 36">
            <a:extLst>
              <a:ext uri="{FF2B5EF4-FFF2-40B4-BE49-F238E27FC236}">
                <a16:creationId xmlns:a16="http://schemas.microsoft.com/office/drawing/2014/main" id="{49064611-5145-CCD3-6F7C-C2BFA47703A7}"/>
              </a:ext>
            </a:extLst>
          </p:cNvPr>
          <p:cNvSpPr/>
          <p:nvPr/>
        </p:nvSpPr>
        <p:spPr>
          <a:xfrm>
            <a:off x="1623614" y="2575691"/>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Northland milk New Zealand Limited</a:t>
            </a:r>
            <a:endParaRPr lang="en-NZ" sz="1200" dirty="0">
              <a:latin typeface="Verdana" panose="020B0604030504040204" pitchFamily="34" charset="0"/>
              <a:ea typeface="Verdana" panose="020B0604030504040204" pitchFamily="34" charset="0"/>
            </a:endParaRPr>
          </a:p>
        </p:txBody>
      </p:sp>
      <p:sp>
        <p:nvSpPr>
          <p:cNvPr id="38" name="Rectangle 37">
            <a:extLst>
              <a:ext uri="{FF2B5EF4-FFF2-40B4-BE49-F238E27FC236}">
                <a16:creationId xmlns:a16="http://schemas.microsoft.com/office/drawing/2014/main" id="{FEF30E2B-D0CB-621A-26B6-A377FA01B59E}"/>
              </a:ext>
            </a:extLst>
          </p:cNvPr>
          <p:cNvSpPr/>
          <p:nvPr/>
        </p:nvSpPr>
        <p:spPr>
          <a:xfrm>
            <a:off x="8192590" y="4841143"/>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Whainga Putea Limited</a:t>
            </a:r>
            <a:endParaRPr lang="en-NZ" sz="1200" dirty="0">
              <a:latin typeface="Verdana" panose="020B0604030504040204" pitchFamily="34" charset="0"/>
              <a:ea typeface="Verdana" panose="020B0604030504040204" pitchFamily="34" charset="0"/>
            </a:endParaRPr>
          </a:p>
        </p:txBody>
      </p:sp>
      <p:sp>
        <p:nvSpPr>
          <p:cNvPr id="39" name="Rectangle 38">
            <a:extLst>
              <a:ext uri="{FF2B5EF4-FFF2-40B4-BE49-F238E27FC236}">
                <a16:creationId xmlns:a16="http://schemas.microsoft.com/office/drawing/2014/main" id="{BEDB9D3C-02B0-D370-E7D1-6480ACC42020}"/>
              </a:ext>
            </a:extLst>
          </p:cNvPr>
          <p:cNvSpPr/>
          <p:nvPr/>
        </p:nvSpPr>
        <p:spPr>
          <a:xfrm>
            <a:off x="9802127" y="4834556"/>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Taitokerau Fibre Networks Limited</a:t>
            </a:r>
            <a:endParaRPr lang="en-NZ" sz="1200" dirty="0">
              <a:latin typeface="Verdana" panose="020B0604030504040204" pitchFamily="34" charset="0"/>
              <a:ea typeface="Verdana" panose="020B0604030504040204" pitchFamily="34" charset="0"/>
            </a:endParaRPr>
          </a:p>
        </p:txBody>
      </p:sp>
      <p:sp>
        <p:nvSpPr>
          <p:cNvPr id="40" name="Rectangle 39">
            <a:extLst>
              <a:ext uri="{FF2B5EF4-FFF2-40B4-BE49-F238E27FC236}">
                <a16:creationId xmlns:a16="http://schemas.microsoft.com/office/drawing/2014/main" id="{9A603A39-ED6D-0D4C-4BB3-DA1F71EA8F28}"/>
              </a:ext>
            </a:extLst>
          </p:cNvPr>
          <p:cNvSpPr/>
          <p:nvPr/>
        </p:nvSpPr>
        <p:spPr>
          <a:xfrm>
            <a:off x="10654553" y="3637570"/>
            <a:ext cx="1485901" cy="637714"/>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TRTKK Limited</a:t>
            </a:r>
            <a:endParaRPr lang="en-NZ" sz="1200" dirty="0">
              <a:latin typeface="Verdana" panose="020B0604030504040204" pitchFamily="34" charset="0"/>
              <a:ea typeface="Verdana" panose="020B0604030504040204" pitchFamily="34" charset="0"/>
            </a:endParaRPr>
          </a:p>
        </p:txBody>
      </p:sp>
      <p:sp>
        <p:nvSpPr>
          <p:cNvPr id="41" name="Rectangle 40">
            <a:extLst>
              <a:ext uri="{FF2B5EF4-FFF2-40B4-BE49-F238E27FC236}">
                <a16:creationId xmlns:a16="http://schemas.microsoft.com/office/drawing/2014/main" id="{3BD52235-5415-3F47-90EC-E267C514AD86}"/>
              </a:ext>
            </a:extLst>
          </p:cNvPr>
          <p:cNvSpPr/>
          <p:nvPr/>
        </p:nvSpPr>
        <p:spPr>
          <a:xfrm>
            <a:off x="6441014" y="4812888"/>
            <a:ext cx="1622690" cy="728345"/>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Taitokerau Investment Fund General Partner  Limited</a:t>
            </a:r>
            <a:endParaRPr lang="en-NZ" sz="1200" dirty="0">
              <a:latin typeface="Verdana" panose="020B0604030504040204" pitchFamily="34" charset="0"/>
              <a:ea typeface="Verdana" panose="020B0604030504040204" pitchFamily="34" charset="0"/>
            </a:endParaRPr>
          </a:p>
        </p:txBody>
      </p:sp>
      <p:cxnSp>
        <p:nvCxnSpPr>
          <p:cNvPr id="43" name="Connector: Elbow 42">
            <a:extLst>
              <a:ext uri="{FF2B5EF4-FFF2-40B4-BE49-F238E27FC236}">
                <a16:creationId xmlns:a16="http://schemas.microsoft.com/office/drawing/2014/main" id="{DDCD0CBA-A1E3-58C3-E48A-D17F64286912}"/>
              </a:ext>
            </a:extLst>
          </p:cNvPr>
          <p:cNvCxnSpPr>
            <a:stCxn id="7" idx="2"/>
            <a:endCxn id="35" idx="0"/>
          </p:cNvCxnSpPr>
          <p:nvPr/>
        </p:nvCxnSpPr>
        <p:spPr>
          <a:xfrm rot="5400000">
            <a:off x="2872177" y="-98622"/>
            <a:ext cx="592348" cy="4777072"/>
          </a:xfrm>
          <a:prstGeom prst="bentConnector3">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6" name="TextBox 45">
            <a:extLst>
              <a:ext uri="{FF2B5EF4-FFF2-40B4-BE49-F238E27FC236}">
                <a16:creationId xmlns:a16="http://schemas.microsoft.com/office/drawing/2014/main" id="{C1E34367-1BF6-DFD1-ADCE-DD7666A42243}"/>
              </a:ext>
            </a:extLst>
          </p:cNvPr>
          <p:cNvSpPr txBox="1"/>
          <p:nvPr/>
        </p:nvSpPr>
        <p:spPr>
          <a:xfrm>
            <a:off x="3895994" y="2370668"/>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cxnSp>
        <p:nvCxnSpPr>
          <p:cNvPr id="48" name="Straight Connector 47">
            <a:extLst>
              <a:ext uri="{FF2B5EF4-FFF2-40B4-BE49-F238E27FC236}">
                <a16:creationId xmlns:a16="http://schemas.microsoft.com/office/drawing/2014/main" id="{A6974091-57C9-C74B-2C34-86EFE47D30CB}"/>
              </a:ext>
            </a:extLst>
          </p:cNvPr>
          <p:cNvCxnSpPr>
            <a:cxnSpLocks/>
          </p:cNvCxnSpPr>
          <p:nvPr/>
        </p:nvCxnSpPr>
        <p:spPr>
          <a:xfrm flipV="1">
            <a:off x="3962744" y="2299636"/>
            <a:ext cx="0" cy="29024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6E0FDE62-A45F-8DAC-C762-10FF3CF0C285}"/>
              </a:ext>
            </a:extLst>
          </p:cNvPr>
          <p:cNvSpPr txBox="1"/>
          <p:nvPr/>
        </p:nvSpPr>
        <p:spPr>
          <a:xfrm>
            <a:off x="2323605" y="2362346"/>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0.61%</a:t>
            </a:r>
            <a:endParaRPr lang="en-NZ" sz="1000" dirty="0">
              <a:latin typeface="Verdana" panose="020B0604030504040204" pitchFamily="34" charset="0"/>
              <a:ea typeface="Verdana" panose="020B0604030504040204" pitchFamily="34" charset="0"/>
            </a:endParaRPr>
          </a:p>
        </p:txBody>
      </p:sp>
      <p:sp>
        <p:nvSpPr>
          <p:cNvPr id="50" name="TextBox 49">
            <a:extLst>
              <a:ext uri="{FF2B5EF4-FFF2-40B4-BE49-F238E27FC236}">
                <a16:creationId xmlns:a16="http://schemas.microsoft.com/office/drawing/2014/main" id="{CCA3D82F-EFB8-4270-84BF-853D0BC45AF5}"/>
              </a:ext>
            </a:extLst>
          </p:cNvPr>
          <p:cNvSpPr txBox="1"/>
          <p:nvPr/>
        </p:nvSpPr>
        <p:spPr>
          <a:xfrm>
            <a:off x="1738860" y="1146052"/>
            <a:ext cx="701426"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14.29%</a:t>
            </a:r>
            <a:endParaRPr lang="en-NZ" sz="1000" dirty="0">
              <a:latin typeface="Verdana" panose="020B0604030504040204" pitchFamily="34" charset="0"/>
              <a:ea typeface="Verdana" panose="020B0604030504040204" pitchFamily="34" charset="0"/>
            </a:endParaRPr>
          </a:p>
        </p:txBody>
      </p:sp>
      <p:sp>
        <p:nvSpPr>
          <p:cNvPr id="51" name="TextBox 50">
            <a:extLst>
              <a:ext uri="{FF2B5EF4-FFF2-40B4-BE49-F238E27FC236}">
                <a16:creationId xmlns:a16="http://schemas.microsoft.com/office/drawing/2014/main" id="{CFF05C21-AF95-DAAC-E297-C2748007918E}"/>
              </a:ext>
            </a:extLst>
          </p:cNvPr>
          <p:cNvSpPr txBox="1"/>
          <p:nvPr/>
        </p:nvSpPr>
        <p:spPr>
          <a:xfrm>
            <a:off x="8908927" y="4629852"/>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93.33%</a:t>
            </a:r>
            <a:endParaRPr lang="en-NZ" sz="1000" dirty="0">
              <a:latin typeface="Verdana" panose="020B0604030504040204" pitchFamily="34" charset="0"/>
              <a:ea typeface="Verdana" panose="020B0604030504040204" pitchFamily="34" charset="0"/>
            </a:endParaRPr>
          </a:p>
        </p:txBody>
      </p:sp>
      <p:sp>
        <p:nvSpPr>
          <p:cNvPr id="52" name="TextBox 51">
            <a:extLst>
              <a:ext uri="{FF2B5EF4-FFF2-40B4-BE49-F238E27FC236}">
                <a16:creationId xmlns:a16="http://schemas.microsoft.com/office/drawing/2014/main" id="{66A4EEF8-0A6B-4B50-4771-37162D135C20}"/>
              </a:ext>
            </a:extLst>
          </p:cNvPr>
          <p:cNvSpPr txBox="1"/>
          <p:nvPr/>
        </p:nvSpPr>
        <p:spPr>
          <a:xfrm>
            <a:off x="10545077" y="4600788"/>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33.78%</a:t>
            </a:r>
            <a:endParaRPr lang="en-NZ" sz="1000" dirty="0">
              <a:latin typeface="Verdana" panose="020B0604030504040204" pitchFamily="34" charset="0"/>
              <a:ea typeface="Verdana" panose="020B0604030504040204" pitchFamily="34" charset="0"/>
            </a:endParaRPr>
          </a:p>
        </p:txBody>
      </p:sp>
      <p:sp>
        <p:nvSpPr>
          <p:cNvPr id="53" name="TextBox 52">
            <a:extLst>
              <a:ext uri="{FF2B5EF4-FFF2-40B4-BE49-F238E27FC236}">
                <a16:creationId xmlns:a16="http://schemas.microsoft.com/office/drawing/2014/main" id="{6302DFC6-7B19-2CC9-D216-712945C82B66}"/>
              </a:ext>
            </a:extLst>
          </p:cNvPr>
          <p:cNvSpPr txBox="1"/>
          <p:nvPr/>
        </p:nvSpPr>
        <p:spPr>
          <a:xfrm>
            <a:off x="5621386" y="2364234"/>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54" name="TextBox 53">
            <a:extLst>
              <a:ext uri="{FF2B5EF4-FFF2-40B4-BE49-F238E27FC236}">
                <a16:creationId xmlns:a16="http://schemas.microsoft.com/office/drawing/2014/main" id="{B5AA32E5-26CC-A2DD-E3F8-A52F803E4F35}"/>
              </a:ext>
            </a:extLst>
          </p:cNvPr>
          <p:cNvSpPr txBox="1"/>
          <p:nvPr/>
        </p:nvSpPr>
        <p:spPr>
          <a:xfrm>
            <a:off x="7242640" y="2383501"/>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55" name="TextBox 54">
            <a:extLst>
              <a:ext uri="{FF2B5EF4-FFF2-40B4-BE49-F238E27FC236}">
                <a16:creationId xmlns:a16="http://schemas.microsoft.com/office/drawing/2014/main" id="{AF6E752E-20CA-A4F0-6576-357795997DCF}"/>
              </a:ext>
            </a:extLst>
          </p:cNvPr>
          <p:cNvSpPr txBox="1"/>
          <p:nvPr/>
        </p:nvSpPr>
        <p:spPr>
          <a:xfrm>
            <a:off x="8892276" y="2370668"/>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56" name="TextBox 55">
            <a:extLst>
              <a:ext uri="{FF2B5EF4-FFF2-40B4-BE49-F238E27FC236}">
                <a16:creationId xmlns:a16="http://schemas.microsoft.com/office/drawing/2014/main" id="{CF8A7B04-0A71-2014-2103-8B20D6CD5AA0}"/>
              </a:ext>
            </a:extLst>
          </p:cNvPr>
          <p:cNvSpPr txBox="1"/>
          <p:nvPr/>
        </p:nvSpPr>
        <p:spPr>
          <a:xfrm>
            <a:off x="7256435" y="4616028"/>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50%</a:t>
            </a:r>
            <a:endParaRPr lang="en-NZ" sz="1000" dirty="0">
              <a:latin typeface="Verdana" panose="020B0604030504040204" pitchFamily="34" charset="0"/>
              <a:ea typeface="Verdana" panose="020B0604030504040204" pitchFamily="34" charset="0"/>
            </a:endParaRPr>
          </a:p>
        </p:txBody>
      </p:sp>
      <p:sp>
        <p:nvSpPr>
          <p:cNvPr id="57" name="TextBox 56">
            <a:extLst>
              <a:ext uri="{FF2B5EF4-FFF2-40B4-BE49-F238E27FC236}">
                <a16:creationId xmlns:a16="http://schemas.microsoft.com/office/drawing/2014/main" id="{DE8A297D-F8BE-14FB-D699-750574523DC8}"/>
              </a:ext>
            </a:extLst>
          </p:cNvPr>
          <p:cNvSpPr txBox="1"/>
          <p:nvPr/>
        </p:nvSpPr>
        <p:spPr>
          <a:xfrm>
            <a:off x="10540231" y="2344536"/>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61" name="TextBox 60">
            <a:extLst>
              <a:ext uri="{FF2B5EF4-FFF2-40B4-BE49-F238E27FC236}">
                <a16:creationId xmlns:a16="http://schemas.microsoft.com/office/drawing/2014/main" id="{A6D87054-4255-CF75-3BA3-60120E3B5304}"/>
              </a:ext>
            </a:extLst>
          </p:cNvPr>
          <p:cNvSpPr txBox="1"/>
          <p:nvPr/>
        </p:nvSpPr>
        <p:spPr>
          <a:xfrm>
            <a:off x="6483958" y="3411988"/>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63" name="TextBox 62">
            <a:extLst>
              <a:ext uri="{FF2B5EF4-FFF2-40B4-BE49-F238E27FC236}">
                <a16:creationId xmlns:a16="http://schemas.microsoft.com/office/drawing/2014/main" id="{AC949909-71EA-F699-CA98-6881487B87B9}"/>
              </a:ext>
            </a:extLst>
          </p:cNvPr>
          <p:cNvSpPr txBox="1"/>
          <p:nvPr/>
        </p:nvSpPr>
        <p:spPr>
          <a:xfrm>
            <a:off x="8079272" y="3413429"/>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64" name="TextBox 63">
            <a:extLst>
              <a:ext uri="{FF2B5EF4-FFF2-40B4-BE49-F238E27FC236}">
                <a16:creationId xmlns:a16="http://schemas.microsoft.com/office/drawing/2014/main" id="{44E65F2F-C416-3F35-EEAE-31591219BDD8}"/>
              </a:ext>
            </a:extLst>
          </p:cNvPr>
          <p:cNvSpPr txBox="1"/>
          <p:nvPr/>
        </p:nvSpPr>
        <p:spPr>
          <a:xfrm>
            <a:off x="9725391" y="3394120"/>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65" name="TextBox 64">
            <a:extLst>
              <a:ext uri="{FF2B5EF4-FFF2-40B4-BE49-F238E27FC236}">
                <a16:creationId xmlns:a16="http://schemas.microsoft.com/office/drawing/2014/main" id="{801F323C-D3F3-C5C2-B61B-2FB87F4ECBB1}"/>
              </a:ext>
            </a:extLst>
          </p:cNvPr>
          <p:cNvSpPr txBox="1"/>
          <p:nvPr/>
        </p:nvSpPr>
        <p:spPr>
          <a:xfrm>
            <a:off x="11357752" y="3405889"/>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100%</a:t>
            </a:r>
            <a:endParaRPr lang="en-NZ" sz="1000" dirty="0">
              <a:latin typeface="Verdana" panose="020B0604030504040204" pitchFamily="34" charset="0"/>
              <a:ea typeface="Verdana" panose="020B0604030504040204" pitchFamily="34" charset="0"/>
            </a:endParaRPr>
          </a:p>
        </p:txBody>
      </p:sp>
      <p:sp>
        <p:nvSpPr>
          <p:cNvPr id="66" name="Rectangle 65">
            <a:extLst>
              <a:ext uri="{FF2B5EF4-FFF2-40B4-BE49-F238E27FC236}">
                <a16:creationId xmlns:a16="http://schemas.microsoft.com/office/drawing/2014/main" id="{F9D03012-E826-CA0F-E729-2C556817E84D}"/>
              </a:ext>
            </a:extLst>
          </p:cNvPr>
          <p:cNvSpPr/>
          <p:nvPr/>
        </p:nvSpPr>
        <p:spPr>
          <a:xfrm>
            <a:off x="3263806" y="3649388"/>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ICP General Partner Limited</a:t>
            </a:r>
            <a:endParaRPr lang="en-NZ" sz="1200" dirty="0">
              <a:latin typeface="Verdana" panose="020B0604030504040204" pitchFamily="34" charset="0"/>
              <a:ea typeface="Verdana" panose="020B0604030504040204" pitchFamily="34" charset="0"/>
            </a:endParaRPr>
          </a:p>
        </p:txBody>
      </p:sp>
      <p:sp>
        <p:nvSpPr>
          <p:cNvPr id="71" name="TextBox 70">
            <a:extLst>
              <a:ext uri="{FF2B5EF4-FFF2-40B4-BE49-F238E27FC236}">
                <a16:creationId xmlns:a16="http://schemas.microsoft.com/office/drawing/2014/main" id="{BF527F1C-12B0-0227-3C81-111E483BB2FE}"/>
              </a:ext>
            </a:extLst>
          </p:cNvPr>
          <p:cNvSpPr txBox="1"/>
          <p:nvPr/>
        </p:nvSpPr>
        <p:spPr>
          <a:xfrm>
            <a:off x="3956206" y="3446643"/>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5.26%</a:t>
            </a:r>
            <a:endParaRPr lang="en-NZ" sz="1000" dirty="0">
              <a:latin typeface="Verdana" panose="020B0604030504040204" pitchFamily="34" charset="0"/>
              <a:ea typeface="Verdana" panose="020B0604030504040204" pitchFamily="34" charset="0"/>
            </a:endParaRPr>
          </a:p>
        </p:txBody>
      </p:sp>
      <p:cxnSp>
        <p:nvCxnSpPr>
          <p:cNvPr id="72" name="Straight Connector 71">
            <a:extLst>
              <a:ext uri="{FF2B5EF4-FFF2-40B4-BE49-F238E27FC236}">
                <a16:creationId xmlns:a16="http://schemas.microsoft.com/office/drawing/2014/main" id="{988EDD6B-3E6F-D629-DBB9-EAD295E03D15}"/>
              </a:ext>
            </a:extLst>
          </p:cNvPr>
          <p:cNvCxnSpPr>
            <a:cxnSpLocks/>
            <a:stCxn id="37" idx="0"/>
          </p:cNvCxnSpPr>
          <p:nvPr/>
        </p:nvCxnSpPr>
        <p:spPr>
          <a:xfrm flipH="1" flipV="1">
            <a:off x="2366564" y="2289914"/>
            <a:ext cx="1" cy="28577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B41BBC33-4A41-3E7E-9EA6-2EEFD5B1D1FC}"/>
              </a:ext>
            </a:extLst>
          </p:cNvPr>
          <p:cNvCxnSpPr>
            <a:cxnSpLocks/>
          </p:cNvCxnSpPr>
          <p:nvPr/>
        </p:nvCxnSpPr>
        <p:spPr>
          <a:xfrm flipV="1">
            <a:off x="3999009" y="3407910"/>
            <a:ext cx="0" cy="24218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8" name="Oval 77">
            <a:extLst>
              <a:ext uri="{FF2B5EF4-FFF2-40B4-BE49-F238E27FC236}">
                <a16:creationId xmlns:a16="http://schemas.microsoft.com/office/drawing/2014/main" id="{19BAE2EF-3589-1F21-1A49-D0839A19D4C3}"/>
              </a:ext>
            </a:extLst>
          </p:cNvPr>
          <p:cNvSpPr/>
          <p:nvPr/>
        </p:nvSpPr>
        <p:spPr>
          <a:xfrm>
            <a:off x="8083199" y="330668"/>
            <a:ext cx="2172081" cy="837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Te Waka Pupuri Group</a:t>
            </a:r>
            <a:endParaRPr lang="en-NZ" sz="1200" dirty="0">
              <a:latin typeface="Verdana" panose="020B0604030504040204" pitchFamily="34" charset="0"/>
              <a:ea typeface="Verdana" panose="020B0604030504040204" pitchFamily="34" charset="0"/>
            </a:endParaRPr>
          </a:p>
        </p:txBody>
      </p:sp>
      <p:cxnSp>
        <p:nvCxnSpPr>
          <p:cNvPr id="80" name="Connector: Elbow 79">
            <a:extLst>
              <a:ext uri="{FF2B5EF4-FFF2-40B4-BE49-F238E27FC236}">
                <a16:creationId xmlns:a16="http://schemas.microsoft.com/office/drawing/2014/main" id="{BBA88203-278C-2690-E607-2A1D3286ACA9}"/>
              </a:ext>
            </a:extLst>
          </p:cNvPr>
          <p:cNvCxnSpPr>
            <a:stCxn id="23" idx="4"/>
            <a:endCxn id="30" idx="0"/>
          </p:cNvCxnSpPr>
          <p:nvPr/>
        </p:nvCxnSpPr>
        <p:spPr>
          <a:xfrm rot="5400000">
            <a:off x="6497484" y="1231168"/>
            <a:ext cx="517154" cy="2186879"/>
          </a:xfrm>
          <a:prstGeom prst="bentConnector3">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4" name="Connector: Elbow 83">
            <a:extLst>
              <a:ext uri="{FF2B5EF4-FFF2-40B4-BE49-F238E27FC236}">
                <a16:creationId xmlns:a16="http://schemas.microsoft.com/office/drawing/2014/main" id="{65AAE9C7-31E1-E538-797D-C58A28C7FE4A}"/>
              </a:ext>
            </a:extLst>
          </p:cNvPr>
          <p:cNvCxnSpPr>
            <a:cxnSpLocks/>
            <a:stCxn id="23" idx="4"/>
            <a:endCxn id="29" idx="0"/>
          </p:cNvCxnSpPr>
          <p:nvPr/>
        </p:nvCxnSpPr>
        <p:spPr>
          <a:xfrm rot="16200000" flipH="1">
            <a:off x="8954376" y="961153"/>
            <a:ext cx="523846" cy="2733599"/>
          </a:xfrm>
          <a:prstGeom prst="bentConnector3">
            <a:avLst>
              <a:gd name="adj1" fmla="val 50000"/>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87" name="Straight Connector 86">
            <a:extLst>
              <a:ext uri="{FF2B5EF4-FFF2-40B4-BE49-F238E27FC236}">
                <a16:creationId xmlns:a16="http://schemas.microsoft.com/office/drawing/2014/main" id="{823F3BD6-A879-3B6D-46C3-F8B3ED82FCB4}"/>
              </a:ext>
            </a:extLst>
          </p:cNvPr>
          <p:cNvCxnSpPr>
            <a:cxnSpLocks/>
          </p:cNvCxnSpPr>
          <p:nvPr/>
        </p:nvCxnSpPr>
        <p:spPr>
          <a:xfrm flipV="1">
            <a:off x="7296653" y="2331821"/>
            <a:ext cx="0" cy="25805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0857321C-D314-C5D8-960A-ADCC6DA61553}"/>
              </a:ext>
            </a:extLst>
          </p:cNvPr>
          <p:cNvCxnSpPr>
            <a:cxnSpLocks/>
            <a:stCxn id="28" idx="0"/>
          </p:cNvCxnSpPr>
          <p:nvPr/>
        </p:nvCxnSpPr>
        <p:spPr>
          <a:xfrm flipV="1">
            <a:off x="6492440" y="2315865"/>
            <a:ext cx="0" cy="132447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F5494FFF-5C61-9A93-832C-8611DBBEEF1A}"/>
              </a:ext>
            </a:extLst>
          </p:cNvPr>
          <p:cNvCxnSpPr>
            <a:cxnSpLocks/>
          </p:cNvCxnSpPr>
          <p:nvPr/>
        </p:nvCxnSpPr>
        <p:spPr>
          <a:xfrm flipV="1">
            <a:off x="8125722" y="2315865"/>
            <a:ext cx="0" cy="132447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96" name="Straight Connector 95">
            <a:extLst>
              <a:ext uri="{FF2B5EF4-FFF2-40B4-BE49-F238E27FC236}">
                <a16:creationId xmlns:a16="http://schemas.microsoft.com/office/drawing/2014/main" id="{CA8DF83A-21D6-422A-F901-783ACF80C8D1}"/>
              </a:ext>
            </a:extLst>
          </p:cNvPr>
          <p:cNvCxnSpPr>
            <a:cxnSpLocks/>
          </p:cNvCxnSpPr>
          <p:nvPr/>
        </p:nvCxnSpPr>
        <p:spPr>
          <a:xfrm flipV="1">
            <a:off x="9766096" y="2315865"/>
            <a:ext cx="0" cy="130824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A918E08E-5564-60F4-9E30-7030149159A0}"/>
              </a:ext>
            </a:extLst>
          </p:cNvPr>
          <p:cNvCxnSpPr>
            <a:cxnSpLocks/>
          </p:cNvCxnSpPr>
          <p:nvPr/>
        </p:nvCxnSpPr>
        <p:spPr>
          <a:xfrm flipH="1" flipV="1">
            <a:off x="8901843" y="2307491"/>
            <a:ext cx="1" cy="25543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05" name="Connector: Elbow 104">
            <a:extLst>
              <a:ext uri="{FF2B5EF4-FFF2-40B4-BE49-F238E27FC236}">
                <a16:creationId xmlns:a16="http://schemas.microsoft.com/office/drawing/2014/main" id="{B395632F-E3D6-64D4-473A-429BC52B75BB}"/>
              </a:ext>
            </a:extLst>
          </p:cNvPr>
          <p:cNvCxnSpPr>
            <a:cxnSpLocks/>
          </p:cNvCxnSpPr>
          <p:nvPr/>
        </p:nvCxnSpPr>
        <p:spPr>
          <a:xfrm rot="16200000" flipH="1">
            <a:off x="6203100" y="3700631"/>
            <a:ext cx="1418766" cy="805747"/>
          </a:xfrm>
          <a:prstGeom prst="bentConnector3">
            <a:avLst>
              <a:gd name="adj1" fmla="val -352"/>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1" name="Connector: Elbow 110">
            <a:extLst>
              <a:ext uri="{FF2B5EF4-FFF2-40B4-BE49-F238E27FC236}">
                <a16:creationId xmlns:a16="http://schemas.microsoft.com/office/drawing/2014/main" id="{40A545F1-72A9-0518-F6B5-F86D60D5A503}"/>
              </a:ext>
            </a:extLst>
          </p:cNvPr>
          <p:cNvCxnSpPr>
            <a:cxnSpLocks/>
          </p:cNvCxnSpPr>
          <p:nvPr/>
        </p:nvCxnSpPr>
        <p:spPr>
          <a:xfrm rot="16200000" flipH="1">
            <a:off x="7831734" y="3728992"/>
            <a:ext cx="1418766" cy="805747"/>
          </a:xfrm>
          <a:prstGeom prst="bentConnector3">
            <a:avLst>
              <a:gd name="adj1" fmla="val -352"/>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cxnSp>
        <p:nvCxnSpPr>
          <p:cNvPr id="112" name="Connector: Elbow 111">
            <a:extLst>
              <a:ext uri="{FF2B5EF4-FFF2-40B4-BE49-F238E27FC236}">
                <a16:creationId xmlns:a16="http://schemas.microsoft.com/office/drawing/2014/main" id="{901D6046-BB21-F91E-5592-34198B8D8B84}"/>
              </a:ext>
            </a:extLst>
          </p:cNvPr>
          <p:cNvCxnSpPr>
            <a:cxnSpLocks/>
          </p:cNvCxnSpPr>
          <p:nvPr/>
        </p:nvCxnSpPr>
        <p:spPr>
          <a:xfrm rot="16200000" flipH="1">
            <a:off x="9470843" y="3708017"/>
            <a:ext cx="1418766" cy="805747"/>
          </a:xfrm>
          <a:prstGeom prst="bentConnector3">
            <a:avLst>
              <a:gd name="adj1" fmla="val -352"/>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15" name="Rectangle: Top Corners Snipped 114">
            <a:extLst>
              <a:ext uri="{FF2B5EF4-FFF2-40B4-BE49-F238E27FC236}">
                <a16:creationId xmlns:a16="http://schemas.microsoft.com/office/drawing/2014/main" id="{19A000CD-85BB-00FF-EC5F-C4C05F0CDADC}"/>
              </a:ext>
            </a:extLst>
          </p:cNvPr>
          <p:cNvSpPr/>
          <p:nvPr/>
        </p:nvSpPr>
        <p:spPr>
          <a:xfrm>
            <a:off x="4702082" y="4758559"/>
            <a:ext cx="1589774" cy="837002"/>
          </a:xfrm>
          <a:prstGeom prst="snip2SameRect">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Taitokerau Investment Fund Limited Partnership</a:t>
            </a:r>
            <a:endParaRPr lang="en-NZ" sz="1200" dirty="0">
              <a:latin typeface="Verdana" panose="020B0604030504040204" pitchFamily="34" charset="0"/>
              <a:ea typeface="Verdana" panose="020B0604030504040204" pitchFamily="34" charset="0"/>
            </a:endParaRPr>
          </a:p>
        </p:txBody>
      </p:sp>
      <p:cxnSp>
        <p:nvCxnSpPr>
          <p:cNvPr id="117" name="Straight Connector 116">
            <a:extLst>
              <a:ext uri="{FF2B5EF4-FFF2-40B4-BE49-F238E27FC236}">
                <a16:creationId xmlns:a16="http://schemas.microsoft.com/office/drawing/2014/main" id="{DB3F56A8-3345-0800-5587-B627A5F8408D}"/>
              </a:ext>
            </a:extLst>
          </p:cNvPr>
          <p:cNvCxnSpPr>
            <a:cxnSpLocks/>
            <a:stCxn id="41" idx="1"/>
            <a:endCxn id="115" idx="0"/>
          </p:cNvCxnSpPr>
          <p:nvPr/>
        </p:nvCxnSpPr>
        <p:spPr>
          <a:xfrm flipH="1" flipV="1">
            <a:off x="6291856" y="5177060"/>
            <a:ext cx="149158" cy="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2" name="Rectangle: Top Corners Snipped 121">
            <a:extLst>
              <a:ext uri="{FF2B5EF4-FFF2-40B4-BE49-F238E27FC236}">
                <a16:creationId xmlns:a16="http://schemas.microsoft.com/office/drawing/2014/main" id="{FD8E12B8-3980-F255-49DC-4A63C201D314}"/>
              </a:ext>
            </a:extLst>
          </p:cNvPr>
          <p:cNvSpPr/>
          <p:nvPr/>
        </p:nvSpPr>
        <p:spPr>
          <a:xfrm>
            <a:off x="1537447" y="3525378"/>
            <a:ext cx="1589774" cy="837002"/>
          </a:xfrm>
          <a:prstGeom prst="snip2SameRect">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ICP ACE Holdings Limited Partnership</a:t>
            </a:r>
            <a:endParaRPr lang="en-NZ" sz="1200" dirty="0">
              <a:latin typeface="Verdana" panose="020B0604030504040204" pitchFamily="34" charset="0"/>
              <a:ea typeface="Verdana" panose="020B0604030504040204" pitchFamily="34" charset="0"/>
            </a:endParaRPr>
          </a:p>
        </p:txBody>
      </p:sp>
      <p:cxnSp>
        <p:nvCxnSpPr>
          <p:cNvPr id="123" name="Straight Connector 122">
            <a:extLst>
              <a:ext uri="{FF2B5EF4-FFF2-40B4-BE49-F238E27FC236}">
                <a16:creationId xmlns:a16="http://schemas.microsoft.com/office/drawing/2014/main" id="{623A6282-3FDD-84C3-9FF3-C36E7876F208}"/>
              </a:ext>
            </a:extLst>
          </p:cNvPr>
          <p:cNvCxnSpPr>
            <a:cxnSpLocks/>
          </p:cNvCxnSpPr>
          <p:nvPr/>
        </p:nvCxnSpPr>
        <p:spPr>
          <a:xfrm flipH="1" flipV="1">
            <a:off x="3131287" y="3944361"/>
            <a:ext cx="149158" cy="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24" name="Rectangle: Top Corners Snipped 123">
            <a:extLst>
              <a:ext uri="{FF2B5EF4-FFF2-40B4-BE49-F238E27FC236}">
                <a16:creationId xmlns:a16="http://schemas.microsoft.com/office/drawing/2014/main" id="{444A7B73-C321-EFC4-975C-AD52094BE4A9}"/>
              </a:ext>
            </a:extLst>
          </p:cNvPr>
          <p:cNvSpPr/>
          <p:nvPr/>
        </p:nvSpPr>
        <p:spPr>
          <a:xfrm>
            <a:off x="249818" y="3525378"/>
            <a:ext cx="1589774" cy="837002"/>
          </a:xfrm>
          <a:prstGeom prst="snip2SameRect">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ICP Inshore ACE Limited Partnership</a:t>
            </a:r>
            <a:endParaRPr lang="en-NZ" sz="1200" dirty="0">
              <a:latin typeface="Verdana" panose="020B0604030504040204" pitchFamily="34" charset="0"/>
              <a:ea typeface="Verdana" panose="020B0604030504040204" pitchFamily="34" charset="0"/>
            </a:endParaRPr>
          </a:p>
        </p:txBody>
      </p:sp>
      <p:sp>
        <p:nvSpPr>
          <p:cNvPr id="125" name="Rectangle: Top Corners Snipped 124">
            <a:extLst>
              <a:ext uri="{FF2B5EF4-FFF2-40B4-BE49-F238E27FC236}">
                <a16:creationId xmlns:a16="http://schemas.microsoft.com/office/drawing/2014/main" id="{EFC7F8E2-638B-7BB1-812F-A938582229CE}"/>
              </a:ext>
            </a:extLst>
          </p:cNvPr>
          <p:cNvSpPr/>
          <p:nvPr/>
        </p:nvSpPr>
        <p:spPr>
          <a:xfrm>
            <a:off x="244517" y="4320309"/>
            <a:ext cx="1589774" cy="837002"/>
          </a:xfrm>
          <a:prstGeom prst="snip2SameRect">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ICP Koura Facilities LP</a:t>
            </a:r>
            <a:endParaRPr lang="en-NZ" sz="1200" dirty="0">
              <a:latin typeface="Verdana" panose="020B0604030504040204" pitchFamily="34" charset="0"/>
              <a:ea typeface="Verdana" panose="020B0604030504040204" pitchFamily="34" charset="0"/>
            </a:endParaRPr>
          </a:p>
        </p:txBody>
      </p:sp>
      <p:sp>
        <p:nvSpPr>
          <p:cNvPr id="127" name="Rectangle 126">
            <a:extLst>
              <a:ext uri="{FF2B5EF4-FFF2-40B4-BE49-F238E27FC236}">
                <a16:creationId xmlns:a16="http://schemas.microsoft.com/office/drawing/2014/main" id="{2FEC0BE1-ADCE-BB9B-0CCB-3FB28468F1BC}"/>
              </a:ext>
            </a:extLst>
          </p:cNvPr>
          <p:cNvSpPr/>
          <p:nvPr/>
        </p:nvSpPr>
        <p:spPr>
          <a:xfrm>
            <a:off x="3441961" y="5898487"/>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Delta Produce Co-operative Limited</a:t>
            </a:r>
            <a:endParaRPr lang="en-NZ" sz="1200" dirty="0">
              <a:latin typeface="Verdana" panose="020B0604030504040204" pitchFamily="34" charset="0"/>
              <a:ea typeface="Verdana" panose="020B0604030504040204" pitchFamily="34" charset="0"/>
            </a:endParaRPr>
          </a:p>
        </p:txBody>
      </p:sp>
      <p:sp>
        <p:nvSpPr>
          <p:cNvPr id="128" name="TextBox 127">
            <a:extLst>
              <a:ext uri="{FF2B5EF4-FFF2-40B4-BE49-F238E27FC236}">
                <a16:creationId xmlns:a16="http://schemas.microsoft.com/office/drawing/2014/main" id="{AC581618-C644-513E-B79A-44988BB47082}"/>
              </a:ext>
            </a:extLst>
          </p:cNvPr>
          <p:cNvSpPr txBox="1"/>
          <p:nvPr/>
        </p:nvSpPr>
        <p:spPr>
          <a:xfrm>
            <a:off x="4134627" y="5680618"/>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2.31%</a:t>
            </a:r>
            <a:endParaRPr lang="en-NZ" sz="1000" dirty="0">
              <a:latin typeface="Verdana" panose="020B0604030504040204" pitchFamily="34" charset="0"/>
              <a:ea typeface="Verdana" panose="020B0604030504040204" pitchFamily="34" charset="0"/>
            </a:endParaRPr>
          </a:p>
        </p:txBody>
      </p:sp>
      <p:cxnSp>
        <p:nvCxnSpPr>
          <p:cNvPr id="130" name="Connector: Elbow 129">
            <a:extLst>
              <a:ext uri="{FF2B5EF4-FFF2-40B4-BE49-F238E27FC236}">
                <a16:creationId xmlns:a16="http://schemas.microsoft.com/office/drawing/2014/main" id="{92AC62CA-1889-2677-F22B-0628F8C5EA5B}"/>
              </a:ext>
            </a:extLst>
          </p:cNvPr>
          <p:cNvCxnSpPr>
            <a:stCxn id="30" idx="2"/>
            <a:endCxn id="127" idx="0"/>
          </p:cNvCxnSpPr>
          <p:nvPr/>
        </p:nvCxnSpPr>
        <p:spPr>
          <a:xfrm rot="5400000">
            <a:off x="3584973" y="3820838"/>
            <a:ext cx="2677589" cy="1477709"/>
          </a:xfrm>
          <a:prstGeom prst="bentConnector3">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32" name="Rectangle 131">
            <a:extLst>
              <a:ext uri="{FF2B5EF4-FFF2-40B4-BE49-F238E27FC236}">
                <a16:creationId xmlns:a16="http://schemas.microsoft.com/office/drawing/2014/main" id="{7F3FEE61-17C9-692F-0C35-7CE6A4E7A204}"/>
              </a:ext>
            </a:extLst>
          </p:cNvPr>
          <p:cNvSpPr/>
          <p:nvPr/>
        </p:nvSpPr>
        <p:spPr>
          <a:xfrm>
            <a:off x="7392720" y="5920446"/>
            <a:ext cx="1485901" cy="637714"/>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Sweetwater Farms General Partner Limited</a:t>
            </a:r>
            <a:endParaRPr lang="en-NZ" sz="1200" dirty="0">
              <a:latin typeface="Verdana" panose="020B0604030504040204" pitchFamily="34" charset="0"/>
              <a:ea typeface="Verdana" panose="020B0604030504040204" pitchFamily="34" charset="0"/>
            </a:endParaRPr>
          </a:p>
        </p:txBody>
      </p:sp>
      <p:sp>
        <p:nvSpPr>
          <p:cNvPr id="133" name="TextBox 132">
            <a:extLst>
              <a:ext uri="{FF2B5EF4-FFF2-40B4-BE49-F238E27FC236}">
                <a16:creationId xmlns:a16="http://schemas.microsoft.com/office/drawing/2014/main" id="{F0985083-508A-383D-C1DB-22CCF95B893C}"/>
              </a:ext>
            </a:extLst>
          </p:cNvPr>
          <p:cNvSpPr txBox="1"/>
          <p:nvPr/>
        </p:nvSpPr>
        <p:spPr>
          <a:xfrm>
            <a:off x="8105622" y="5713354"/>
            <a:ext cx="716941" cy="246221"/>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50%</a:t>
            </a:r>
            <a:endParaRPr lang="en-NZ" sz="1000" dirty="0">
              <a:latin typeface="Verdana" panose="020B0604030504040204" pitchFamily="34" charset="0"/>
              <a:ea typeface="Verdana" panose="020B0604030504040204" pitchFamily="34" charset="0"/>
            </a:endParaRPr>
          </a:p>
        </p:txBody>
      </p:sp>
      <p:cxnSp>
        <p:nvCxnSpPr>
          <p:cNvPr id="135" name="Straight Connector 134">
            <a:extLst>
              <a:ext uri="{FF2B5EF4-FFF2-40B4-BE49-F238E27FC236}">
                <a16:creationId xmlns:a16="http://schemas.microsoft.com/office/drawing/2014/main" id="{45C06007-12A4-9315-EC5D-E30F50476E34}"/>
              </a:ext>
            </a:extLst>
          </p:cNvPr>
          <p:cNvCxnSpPr>
            <a:cxnSpLocks/>
            <a:stCxn id="27" idx="2"/>
            <a:endCxn id="132" idx="0"/>
          </p:cNvCxnSpPr>
          <p:nvPr/>
        </p:nvCxnSpPr>
        <p:spPr>
          <a:xfrm>
            <a:off x="8129173" y="4278055"/>
            <a:ext cx="6498" cy="164239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46" name="Rectangle: Top Corners Snipped 145">
            <a:extLst>
              <a:ext uri="{FF2B5EF4-FFF2-40B4-BE49-F238E27FC236}">
                <a16:creationId xmlns:a16="http://schemas.microsoft.com/office/drawing/2014/main" id="{D7AF477D-BF7B-1068-FD70-D48380C51212}"/>
              </a:ext>
            </a:extLst>
          </p:cNvPr>
          <p:cNvSpPr/>
          <p:nvPr/>
        </p:nvSpPr>
        <p:spPr>
          <a:xfrm>
            <a:off x="5638223" y="5825630"/>
            <a:ext cx="1589774" cy="837002"/>
          </a:xfrm>
          <a:prstGeom prst="snip2SameRect">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dirty="0">
                <a:latin typeface="Verdana" panose="020B0604030504040204" pitchFamily="34" charset="0"/>
                <a:ea typeface="Verdana" panose="020B0604030504040204" pitchFamily="34" charset="0"/>
              </a:rPr>
              <a:t>Sweetwater Farms Limited Partnership</a:t>
            </a:r>
            <a:endParaRPr lang="en-NZ" sz="1200" dirty="0">
              <a:latin typeface="Verdana" panose="020B0604030504040204" pitchFamily="34" charset="0"/>
              <a:ea typeface="Verdana" panose="020B0604030504040204" pitchFamily="34" charset="0"/>
            </a:endParaRPr>
          </a:p>
        </p:txBody>
      </p:sp>
      <p:cxnSp>
        <p:nvCxnSpPr>
          <p:cNvPr id="147" name="Straight Connector 146">
            <a:extLst>
              <a:ext uri="{FF2B5EF4-FFF2-40B4-BE49-F238E27FC236}">
                <a16:creationId xmlns:a16="http://schemas.microsoft.com/office/drawing/2014/main" id="{E75EBCD6-22E4-B5EF-1DFD-9F9AD8231CCE}"/>
              </a:ext>
            </a:extLst>
          </p:cNvPr>
          <p:cNvCxnSpPr>
            <a:cxnSpLocks/>
          </p:cNvCxnSpPr>
          <p:nvPr/>
        </p:nvCxnSpPr>
        <p:spPr>
          <a:xfrm flipH="1" flipV="1">
            <a:off x="7239940" y="6239303"/>
            <a:ext cx="149158" cy="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id="{B7E6AEEF-A80A-1EED-CB6C-712F49689623}"/>
              </a:ext>
            </a:extLst>
          </p:cNvPr>
          <p:cNvSpPr txBox="1"/>
          <p:nvPr/>
        </p:nvSpPr>
        <p:spPr>
          <a:xfrm>
            <a:off x="10635061" y="4209412"/>
            <a:ext cx="1182341" cy="246221"/>
          </a:xfrm>
          <a:prstGeom prst="rect">
            <a:avLst/>
          </a:prstGeom>
          <a:solidFill>
            <a:srgbClr val="FFFF00"/>
          </a:solidFill>
          <a:ln>
            <a:solidFill>
              <a:schemeClr val="bg1">
                <a:lumMod val="65000"/>
              </a:schemeClr>
            </a:solidFill>
          </a:ln>
        </p:spPr>
        <p:txBody>
          <a:bodyPr wrap="square" rtlCol="0">
            <a:spAutoFit/>
          </a:bodyPr>
          <a:lstStyle/>
          <a:p>
            <a:pPr algn="ctr"/>
            <a:r>
              <a:rPr lang="en-US" sz="1000" dirty="0">
                <a:latin typeface="Verdana" panose="020B0604030504040204" pitchFamily="34" charset="0"/>
                <a:ea typeface="Verdana" panose="020B0604030504040204" pitchFamily="34" charset="0"/>
              </a:rPr>
              <a:t>Being removed</a:t>
            </a:r>
            <a:endParaRPr lang="en-NZ" sz="1000" dirty="0">
              <a:latin typeface="Verdana" panose="020B0604030504040204" pitchFamily="34" charset="0"/>
              <a:ea typeface="Verdana" panose="020B0604030504040204" pitchFamily="34" charset="0"/>
            </a:endParaRPr>
          </a:p>
        </p:txBody>
      </p:sp>
      <p:sp>
        <p:nvSpPr>
          <p:cNvPr id="3" name="TextBox 2">
            <a:extLst>
              <a:ext uri="{FF2B5EF4-FFF2-40B4-BE49-F238E27FC236}">
                <a16:creationId xmlns:a16="http://schemas.microsoft.com/office/drawing/2014/main" id="{519CB96D-C8F6-833E-9F6A-9C1036FFFF48}"/>
              </a:ext>
            </a:extLst>
          </p:cNvPr>
          <p:cNvSpPr txBox="1"/>
          <p:nvPr/>
        </p:nvSpPr>
        <p:spPr>
          <a:xfrm>
            <a:off x="73408" y="5198590"/>
            <a:ext cx="3100411" cy="1638910"/>
          </a:xfrm>
          <a:prstGeom prst="rect">
            <a:avLst/>
          </a:prstGeom>
          <a:solidFill>
            <a:schemeClr val="bg1">
              <a:lumMod val="95000"/>
            </a:schemeClr>
          </a:solidFill>
          <a:ln>
            <a:solidFill>
              <a:schemeClr val="tx1"/>
            </a:solidFill>
          </a:ln>
        </p:spPr>
        <p:txBody>
          <a:bodyPr wrap="square" rtlCol="0">
            <a:spAutoFit/>
          </a:bodyPr>
          <a:lstStyle/>
          <a:p>
            <a:r>
              <a:rPr lang="en-US" sz="1000" b="1" u="sng" dirty="0">
                <a:latin typeface="Verdana" panose="020B0604030504040204" pitchFamily="34" charset="0"/>
                <a:ea typeface="Verdana" panose="020B0604030504040204" pitchFamily="34" charset="0"/>
              </a:rPr>
              <a:t>Key</a:t>
            </a:r>
            <a:endParaRPr lang="en-US" sz="1000" b="1" dirty="0">
              <a:latin typeface="Verdana" panose="020B0604030504040204" pitchFamily="34" charset="0"/>
              <a:ea typeface="Verdana" panose="020B0604030504040204" pitchFamily="34" charset="0"/>
            </a:endParaRPr>
          </a:p>
          <a:p>
            <a:r>
              <a:rPr lang="en-US" sz="1050" dirty="0">
                <a:latin typeface="Verdana" panose="020B0604030504040204" pitchFamily="34" charset="0"/>
                <a:ea typeface="Verdana" panose="020B0604030504040204" pitchFamily="34" charset="0"/>
              </a:rPr>
              <a:t>          </a:t>
            </a:r>
            <a:r>
              <a:rPr lang="en-US" sz="1000" dirty="0">
                <a:latin typeface="Verdana" panose="020B0604030504040204" pitchFamily="34" charset="0"/>
                <a:ea typeface="Verdana" panose="020B0604030504040204" pitchFamily="34" charset="0"/>
              </a:rPr>
              <a:t>= Trust</a:t>
            </a:r>
          </a:p>
          <a:p>
            <a:endParaRPr lang="en-US" sz="1000" dirty="0">
              <a:latin typeface="Verdana" panose="020B0604030504040204" pitchFamily="34" charset="0"/>
              <a:ea typeface="Verdana" panose="020B0604030504040204" pitchFamily="34" charset="0"/>
            </a:endParaRPr>
          </a:p>
          <a:p>
            <a:r>
              <a:rPr lang="en-US" sz="1000" dirty="0">
                <a:latin typeface="Verdana" panose="020B0604030504040204" pitchFamily="34" charset="0"/>
                <a:ea typeface="Verdana" panose="020B0604030504040204" pitchFamily="34" charset="0"/>
              </a:rPr>
              <a:t>           = Wholly-owned company</a:t>
            </a:r>
          </a:p>
          <a:p>
            <a:br>
              <a:rPr lang="en-US" sz="1000" dirty="0">
                <a:latin typeface="Verdana" panose="020B0604030504040204" pitchFamily="34" charset="0"/>
                <a:ea typeface="Verdana" panose="020B0604030504040204" pitchFamily="34" charset="0"/>
              </a:rPr>
            </a:br>
            <a:r>
              <a:rPr lang="en-US" sz="1000" dirty="0">
                <a:latin typeface="Verdana" panose="020B0604030504040204" pitchFamily="34" charset="0"/>
                <a:ea typeface="Verdana" panose="020B0604030504040204" pitchFamily="34" charset="0"/>
              </a:rPr>
              <a:t>           = Partially owned company</a:t>
            </a:r>
          </a:p>
          <a:p>
            <a:br>
              <a:rPr lang="en-US" sz="1000" dirty="0">
                <a:latin typeface="Verdana" panose="020B0604030504040204" pitchFamily="34" charset="0"/>
                <a:ea typeface="Verdana" panose="020B0604030504040204" pitchFamily="34" charset="0"/>
              </a:rPr>
            </a:br>
            <a:r>
              <a:rPr lang="en-US" sz="1000" dirty="0">
                <a:latin typeface="Verdana" panose="020B0604030504040204" pitchFamily="34" charset="0"/>
                <a:ea typeface="Verdana" panose="020B0604030504040204" pitchFamily="34" charset="0"/>
              </a:rPr>
              <a:t>           = Limited Partnership</a:t>
            </a:r>
          </a:p>
          <a:p>
            <a:br>
              <a:rPr lang="en-US" sz="1000" dirty="0">
                <a:latin typeface="Verdana" panose="020B0604030504040204" pitchFamily="34" charset="0"/>
                <a:ea typeface="Verdana" panose="020B0604030504040204" pitchFamily="34" charset="0"/>
              </a:rPr>
            </a:br>
            <a:r>
              <a:rPr lang="en-US" sz="1000" dirty="0">
                <a:latin typeface="Verdana" panose="020B0604030504040204" pitchFamily="34" charset="0"/>
                <a:ea typeface="Verdana" panose="020B0604030504040204" pitchFamily="34" charset="0"/>
              </a:rPr>
              <a:t>           = Te Waka Pupuri Putea Group</a:t>
            </a:r>
            <a:endParaRPr lang="en-US" sz="1050" dirty="0">
              <a:latin typeface="Verdana" panose="020B0604030504040204" pitchFamily="34" charset="0"/>
              <a:ea typeface="Verdana" panose="020B0604030504040204" pitchFamily="34" charset="0"/>
            </a:endParaRPr>
          </a:p>
        </p:txBody>
      </p:sp>
      <p:sp>
        <p:nvSpPr>
          <p:cNvPr id="11" name="Oval 10">
            <a:extLst>
              <a:ext uri="{FF2B5EF4-FFF2-40B4-BE49-F238E27FC236}">
                <a16:creationId xmlns:a16="http://schemas.microsoft.com/office/drawing/2014/main" id="{9B527F09-A1D7-2B59-E9CA-6702F2340A91}"/>
              </a:ext>
            </a:extLst>
          </p:cNvPr>
          <p:cNvSpPr/>
          <p:nvPr/>
        </p:nvSpPr>
        <p:spPr>
          <a:xfrm>
            <a:off x="299852" y="5437188"/>
            <a:ext cx="309753" cy="10346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200" dirty="0">
              <a:latin typeface="Verdana" panose="020B0604030504040204" pitchFamily="34" charset="0"/>
              <a:ea typeface="Verdana" panose="020B0604030504040204" pitchFamily="34" charset="0"/>
            </a:endParaRPr>
          </a:p>
        </p:txBody>
      </p:sp>
      <p:sp>
        <p:nvSpPr>
          <p:cNvPr id="12" name="Rectangle 11">
            <a:extLst>
              <a:ext uri="{FF2B5EF4-FFF2-40B4-BE49-F238E27FC236}">
                <a16:creationId xmlns:a16="http://schemas.microsoft.com/office/drawing/2014/main" id="{8B491BC1-990D-06E1-0076-7646C211E596}"/>
              </a:ext>
            </a:extLst>
          </p:cNvPr>
          <p:cNvSpPr/>
          <p:nvPr/>
        </p:nvSpPr>
        <p:spPr>
          <a:xfrm>
            <a:off x="315133" y="5742675"/>
            <a:ext cx="279192" cy="121013"/>
          </a:xfrm>
          <a:prstGeom prst="rect">
            <a:avLst/>
          </a:prstGeom>
          <a:solidFill>
            <a:schemeClr val="accent5">
              <a:lumMod val="75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200" dirty="0">
              <a:latin typeface="Verdana" panose="020B0604030504040204" pitchFamily="34" charset="0"/>
              <a:ea typeface="Verdana" panose="020B0604030504040204" pitchFamily="34" charset="0"/>
            </a:endParaRPr>
          </a:p>
        </p:txBody>
      </p:sp>
      <p:sp>
        <p:nvSpPr>
          <p:cNvPr id="13" name="Rectangle 12">
            <a:extLst>
              <a:ext uri="{FF2B5EF4-FFF2-40B4-BE49-F238E27FC236}">
                <a16:creationId xmlns:a16="http://schemas.microsoft.com/office/drawing/2014/main" id="{68FEA2C2-C256-49FD-0493-0B31FC79929D}"/>
              </a:ext>
            </a:extLst>
          </p:cNvPr>
          <p:cNvSpPr/>
          <p:nvPr/>
        </p:nvSpPr>
        <p:spPr>
          <a:xfrm>
            <a:off x="315133" y="6034330"/>
            <a:ext cx="279192" cy="121013"/>
          </a:xfrm>
          <a:prstGeom prst="rect">
            <a:avLst/>
          </a:prstGeom>
          <a:solidFill>
            <a:schemeClr val="accent6">
              <a:lumMod val="75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200" dirty="0">
              <a:latin typeface="Verdana" panose="020B0604030504040204" pitchFamily="34" charset="0"/>
              <a:ea typeface="Verdana" panose="020B0604030504040204" pitchFamily="34" charset="0"/>
            </a:endParaRPr>
          </a:p>
        </p:txBody>
      </p:sp>
      <p:sp>
        <p:nvSpPr>
          <p:cNvPr id="17" name="Rectangle: Top Corners Snipped 16">
            <a:extLst>
              <a:ext uri="{FF2B5EF4-FFF2-40B4-BE49-F238E27FC236}">
                <a16:creationId xmlns:a16="http://schemas.microsoft.com/office/drawing/2014/main" id="{C5344B72-A743-34D7-8513-E5ABD07C7850}"/>
              </a:ext>
            </a:extLst>
          </p:cNvPr>
          <p:cNvSpPr/>
          <p:nvPr/>
        </p:nvSpPr>
        <p:spPr>
          <a:xfrm>
            <a:off x="305706" y="6362048"/>
            <a:ext cx="305377" cy="88988"/>
          </a:xfrm>
          <a:prstGeom prst="snip2SameRect">
            <a:avLst/>
          </a:prstGeom>
          <a:solidFill>
            <a:schemeClr val="accent2">
              <a:lumMod val="75000"/>
            </a:schemeClr>
          </a:solidFill>
          <a:ln>
            <a:solidFill>
              <a:schemeClr val="accent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200" dirty="0">
              <a:latin typeface="Verdana" panose="020B0604030504040204" pitchFamily="34" charset="0"/>
              <a:ea typeface="Verdana" panose="020B0604030504040204" pitchFamily="34" charset="0"/>
            </a:endParaRPr>
          </a:p>
        </p:txBody>
      </p:sp>
      <p:cxnSp>
        <p:nvCxnSpPr>
          <p:cNvPr id="69" name="Connector: Elbow 68">
            <a:extLst>
              <a:ext uri="{FF2B5EF4-FFF2-40B4-BE49-F238E27FC236}">
                <a16:creationId xmlns:a16="http://schemas.microsoft.com/office/drawing/2014/main" id="{9392CB22-4FF1-775A-1CF3-E962ADBD680A}"/>
              </a:ext>
            </a:extLst>
          </p:cNvPr>
          <p:cNvCxnSpPr>
            <a:cxnSpLocks/>
          </p:cNvCxnSpPr>
          <p:nvPr/>
        </p:nvCxnSpPr>
        <p:spPr>
          <a:xfrm rot="16200000" flipH="1">
            <a:off x="10337427" y="2577492"/>
            <a:ext cx="1305749" cy="814406"/>
          </a:xfrm>
          <a:prstGeom prst="bentConnector3">
            <a:avLst>
              <a:gd name="adj1" fmla="val 186"/>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7" name="Rectangle 96">
            <a:extLst>
              <a:ext uri="{FF2B5EF4-FFF2-40B4-BE49-F238E27FC236}">
                <a16:creationId xmlns:a16="http://schemas.microsoft.com/office/drawing/2014/main" id="{597BB5B5-BAC7-7B6C-FF2C-EE364D7DE396}"/>
              </a:ext>
            </a:extLst>
          </p:cNvPr>
          <p:cNvSpPr/>
          <p:nvPr/>
        </p:nvSpPr>
        <p:spPr>
          <a:xfrm>
            <a:off x="320986" y="6650671"/>
            <a:ext cx="279192" cy="121013"/>
          </a:xfrm>
          <a:prstGeom prst="rect">
            <a:avLst/>
          </a:prstGeom>
          <a:solidFill>
            <a:schemeClr val="bg1">
              <a:lumMod val="85000"/>
            </a:schemeClr>
          </a:solidFill>
          <a:ln>
            <a:solidFill>
              <a:schemeClr val="bg1">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NZ" sz="12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5218134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C1268-82B1-1171-1259-92A67786379A}"/>
            </a:ext>
          </a:extLst>
        </p:cNvPr>
        <p:cNvGrpSpPr/>
        <p:nvPr/>
      </p:nvGrpSpPr>
      <p:grpSpPr>
        <a:xfrm>
          <a:off x="0" y="0"/>
          <a:ext cx="0" cy="0"/>
          <a:chOff x="0" y="0"/>
          <a:chExt cx="0" cy="0"/>
        </a:xfrm>
      </p:grpSpPr>
      <p:pic>
        <p:nvPicPr>
          <p:cNvPr id="7" name="Picture 6" descr="A picture containing indoor, sitting&#10;&#10;Description automatically generated">
            <a:extLst>
              <a:ext uri="{FF2B5EF4-FFF2-40B4-BE49-F238E27FC236}">
                <a16:creationId xmlns:a16="http://schemas.microsoft.com/office/drawing/2014/main" id="{03323D95-3A76-DE39-9CAC-8C9420128C95}"/>
              </a:ext>
            </a:extLst>
          </p:cNvPr>
          <p:cNvPicPr>
            <a:picLocks noChangeAspect="1"/>
          </p:cNvPicPr>
          <p:nvPr/>
        </p:nvPicPr>
        <p:blipFill rotWithShape="1">
          <a:blip r:embed="rId2">
            <a:extLst>
              <a:ext uri="{28A0092B-C50C-407E-A947-70E740481C1C}">
                <a14:useLocalDpi xmlns:a14="http://schemas.microsoft.com/office/drawing/2010/main" val="0"/>
              </a:ext>
            </a:extLst>
          </a:blip>
          <a:srcRect l="12675" r="38581"/>
          <a:stretch/>
        </p:blipFill>
        <p:spPr>
          <a:xfrm>
            <a:off x="21" y="10"/>
            <a:ext cx="2377461" cy="2966856"/>
          </a:xfrm>
          <a:prstGeom prst="rect">
            <a:avLst/>
          </a:prstGeom>
          <a:noFill/>
          <a:effectLst>
            <a:outerShdw blurRad="50800" dist="50800" dir="5400000" algn="ctr" rotWithShape="0">
              <a:srgbClr val="000000">
                <a:alpha val="59000"/>
              </a:srgbClr>
            </a:outerShdw>
          </a:effectLst>
        </p:spPr>
      </p:pic>
      <p:sp>
        <p:nvSpPr>
          <p:cNvPr id="2" name="Title 1">
            <a:extLst>
              <a:ext uri="{FF2B5EF4-FFF2-40B4-BE49-F238E27FC236}">
                <a16:creationId xmlns:a16="http://schemas.microsoft.com/office/drawing/2014/main" id="{A906CBE6-4CDF-954C-B335-6F153D2514E4}"/>
              </a:ext>
            </a:extLst>
          </p:cNvPr>
          <p:cNvSpPr>
            <a:spLocks noGrp="1"/>
          </p:cNvSpPr>
          <p:nvPr>
            <p:ph type="ctrTitle"/>
          </p:nvPr>
        </p:nvSpPr>
        <p:spPr>
          <a:xfrm>
            <a:off x="2818417" y="197441"/>
            <a:ext cx="8171636" cy="992776"/>
          </a:xfrm>
          <a:noFill/>
        </p:spPr>
        <p:txBody>
          <a:bodyPr>
            <a:normAutofit/>
          </a:bodyPr>
          <a:lstStyle/>
          <a:p>
            <a:pPr algn="l"/>
            <a:r>
              <a:rPr lang="en-NZ" sz="4000" b="1" noProof="0" dirty="0">
                <a:latin typeface="Verdana" panose="020B0604030504040204" pitchFamily="34" charset="0"/>
                <a:ea typeface="Verdana" panose="020B0604030504040204" pitchFamily="34" charset="0"/>
              </a:rPr>
              <a:t>Parameters</a:t>
            </a:r>
          </a:p>
        </p:txBody>
      </p:sp>
      <p:sp>
        <p:nvSpPr>
          <p:cNvPr id="4" name="Subtitle 2">
            <a:extLst>
              <a:ext uri="{FF2B5EF4-FFF2-40B4-BE49-F238E27FC236}">
                <a16:creationId xmlns:a16="http://schemas.microsoft.com/office/drawing/2014/main" id="{91B56323-9AF0-AD43-8097-19B6435FC3D8}"/>
              </a:ext>
            </a:extLst>
          </p:cNvPr>
          <p:cNvSpPr>
            <a:spLocks noGrp="1"/>
          </p:cNvSpPr>
          <p:nvPr>
            <p:ph type="subTitle" idx="1"/>
          </p:nvPr>
        </p:nvSpPr>
        <p:spPr>
          <a:xfrm>
            <a:off x="6745734" y="1780351"/>
            <a:ext cx="5054379" cy="4571999"/>
          </a:xfrm>
          <a:noFill/>
        </p:spPr>
        <p:txBody>
          <a:bodyPr>
            <a:normAutofit/>
          </a:bodyPr>
          <a:lstStyle/>
          <a:p>
            <a:pPr marL="342900" indent="-342900" algn="l">
              <a:buFont typeface="Arial" panose="020B0604020202020204" pitchFamily="34" charset="0"/>
              <a:buChar char="•"/>
            </a:pPr>
            <a:endParaRPr lang="en-NZ" sz="3000" noProof="0" dirty="0">
              <a:latin typeface="Verdana" panose="020B0604030504040204" pitchFamily="34" charset="0"/>
              <a:ea typeface="Verdana" panose="020B0604030504040204" pitchFamily="34" charset="0"/>
            </a:endParaRPr>
          </a:p>
          <a:p>
            <a:pPr algn="l"/>
            <a:endParaRPr lang="en-NZ" sz="30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p:txBody>
      </p:sp>
      <p:sp>
        <p:nvSpPr>
          <p:cNvPr id="6" name="Subtitle 2">
            <a:extLst>
              <a:ext uri="{FF2B5EF4-FFF2-40B4-BE49-F238E27FC236}">
                <a16:creationId xmlns:a16="http://schemas.microsoft.com/office/drawing/2014/main" id="{79591367-9C3B-4526-9321-2D2F4D986973}"/>
              </a:ext>
            </a:extLst>
          </p:cNvPr>
          <p:cNvSpPr txBox="1">
            <a:spLocks/>
          </p:cNvSpPr>
          <p:nvPr/>
        </p:nvSpPr>
        <p:spPr>
          <a:xfrm>
            <a:off x="2559625" y="1483438"/>
            <a:ext cx="8619145" cy="3261090"/>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NZ" noProof="0" dirty="0">
              <a:effectLst/>
              <a:latin typeface="Times New Roman" panose="02020603050405020304" pitchFamily="18" charset="0"/>
              <a:ea typeface="Times New Roman" panose="02020603050405020304" pitchFamily="18" charset="0"/>
            </a:endParaRPr>
          </a:p>
        </p:txBody>
      </p:sp>
      <p:sp>
        <p:nvSpPr>
          <p:cNvPr id="3" name="Subtitle 2">
            <a:extLst>
              <a:ext uri="{FF2B5EF4-FFF2-40B4-BE49-F238E27FC236}">
                <a16:creationId xmlns:a16="http://schemas.microsoft.com/office/drawing/2014/main" id="{EAD946B1-9E2A-5BC8-6F56-A088753C7D74}"/>
              </a:ext>
            </a:extLst>
          </p:cNvPr>
          <p:cNvSpPr txBox="1">
            <a:spLocks/>
          </p:cNvSpPr>
          <p:nvPr/>
        </p:nvSpPr>
        <p:spPr>
          <a:xfrm>
            <a:off x="2594662" y="1483438"/>
            <a:ext cx="8619145" cy="4934615"/>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NZ" dirty="0">
                <a:latin typeface="Verdana" panose="020B0604030504040204" pitchFamily="34" charset="0"/>
              </a:rPr>
              <a:t>The Rūnanga has taken an approach that will ensure compliance by:</a:t>
            </a:r>
          </a:p>
          <a:p>
            <a:pPr algn="l"/>
            <a:endParaRPr lang="en-NZ" dirty="0">
              <a:latin typeface="Verdana" panose="020B0604030504040204" pitchFamily="34" charset="0"/>
            </a:endParaRPr>
          </a:p>
          <a:p>
            <a:pPr marL="914400" lvl="1" indent="-457200" algn="l">
              <a:buFont typeface="Arial" panose="020B0604020202020204" pitchFamily="34" charset="0"/>
              <a:buChar char="•"/>
            </a:pPr>
            <a:r>
              <a:rPr lang="en-NZ" noProof="0" dirty="0">
                <a:latin typeface="Verdana" panose="020B0604030504040204" pitchFamily="34" charset="0"/>
              </a:rPr>
              <a:t>Adopting </a:t>
            </a:r>
            <a:r>
              <a:rPr lang="en-NZ" dirty="0">
                <a:latin typeface="Verdana" panose="020B0604030504040204" pitchFamily="34" charset="0"/>
              </a:rPr>
              <a:t>amendments to ensure the Trust Deed is compliant with the MFAA within the ‘grace period’</a:t>
            </a:r>
          </a:p>
          <a:p>
            <a:pPr marL="914400" lvl="1" indent="-457200" algn="l">
              <a:buFont typeface="Arial" panose="020B0604020202020204" pitchFamily="34" charset="0"/>
              <a:buChar char="•"/>
            </a:pPr>
            <a:r>
              <a:rPr lang="en-NZ" noProof="0" dirty="0">
                <a:latin typeface="Verdana" panose="020B0604030504040204" pitchFamily="34" charset="0"/>
              </a:rPr>
              <a:t>Allowing for</a:t>
            </a:r>
            <a:r>
              <a:rPr lang="en-NZ" dirty="0">
                <a:latin typeface="Verdana" panose="020B0604030504040204" pitchFamily="34" charset="0"/>
              </a:rPr>
              <a:t> further discussion and consultation on other amendments which are possible (but not required under the MFAA), these are more substantive in nature and can be amended at any time in the future, now that the MFAA is in place.</a:t>
            </a:r>
          </a:p>
          <a:p>
            <a:pPr marL="914400" lvl="1" indent="-457200" algn="l">
              <a:buFont typeface="Arial" panose="020B0604020202020204" pitchFamily="34" charset="0"/>
              <a:buChar char="•"/>
            </a:pPr>
            <a:r>
              <a:rPr lang="en-NZ" dirty="0">
                <a:latin typeface="Verdana" panose="020B0604030504040204" pitchFamily="34" charset="0"/>
              </a:rPr>
              <a:t>Other legislative updates (i.e. the Trustees Act has been replaced with the Trusts Act 2019).</a:t>
            </a:r>
          </a:p>
        </p:txBody>
      </p:sp>
    </p:spTree>
    <p:extLst>
      <p:ext uri="{BB962C8B-B14F-4D97-AF65-F5344CB8AC3E}">
        <p14:creationId xmlns:p14="http://schemas.microsoft.com/office/powerpoint/2010/main" val="89180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6854A-E580-23D2-1D32-3BB3FD70A30F}"/>
            </a:ext>
          </a:extLst>
        </p:cNvPr>
        <p:cNvGrpSpPr/>
        <p:nvPr/>
      </p:nvGrpSpPr>
      <p:grpSpPr>
        <a:xfrm>
          <a:off x="0" y="0"/>
          <a:ext cx="0" cy="0"/>
          <a:chOff x="0" y="0"/>
          <a:chExt cx="0" cy="0"/>
        </a:xfrm>
      </p:grpSpPr>
      <p:pic>
        <p:nvPicPr>
          <p:cNvPr id="7" name="Picture 6" descr="A picture containing indoor, sitting&#10;&#10;Description automatically generated">
            <a:extLst>
              <a:ext uri="{FF2B5EF4-FFF2-40B4-BE49-F238E27FC236}">
                <a16:creationId xmlns:a16="http://schemas.microsoft.com/office/drawing/2014/main" id="{0B2E153E-99A9-825C-B9EC-4C3558B2E73F}"/>
              </a:ext>
            </a:extLst>
          </p:cNvPr>
          <p:cNvPicPr>
            <a:picLocks noChangeAspect="1"/>
          </p:cNvPicPr>
          <p:nvPr/>
        </p:nvPicPr>
        <p:blipFill rotWithShape="1">
          <a:blip r:embed="rId2">
            <a:extLst>
              <a:ext uri="{28A0092B-C50C-407E-A947-70E740481C1C}">
                <a14:useLocalDpi xmlns:a14="http://schemas.microsoft.com/office/drawing/2010/main" val="0"/>
              </a:ext>
            </a:extLst>
          </a:blip>
          <a:srcRect l="12675" r="38581"/>
          <a:stretch/>
        </p:blipFill>
        <p:spPr>
          <a:xfrm>
            <a:off x="21" y="10"/>
            <a:ext cx="2377461" cy="2966856"/>
          </a:xfrm>
          <a:prstGeom prst="rect">
            <a:avLst/>
          </a:prstGeom>
          <a:noFill/>
          <a:effectLst>
            <a:outerShdw blurRad="50800" dist="50800" dir="5400000" algn="ctr" rotWithShape="0">
              <a:srgbClr val="000000">
                <a:alpha val="59000"/>
              </a:srgbClr>
            </a:outerShdw>
          </a:effectLst>
        </p:spPr>
      </p:pic>
      <p:sp>
        <p:nvSpPr>
          <p:cNvPr id="2" name="Title 1">
            <a:extLst>
              <a:ext uri="{FF2B5EF4-FFF2-40B4-BE49-F238E27FC236}">
                <a16:creationId xmlns:a16="http://schemas.microsoft.com/office/drawing/2014/main" id="{BE42E9AA-6B02-6CB6-493B-B2F463C482F7}"/>
              </a:ext>
            </a:extLst>
          </p:cNvPr>
          <p:cNvSpPr>
            <a:spLocks noGrp="1"/>
          </p:cNvSpPr>
          <p:nvPr>
            <p:ph type="ctrTitle"/>
          </p:nvPr>
        </p:nvSpPr>
        <p:spPr>
          <a:xfrm>
            <a:off x="2818417" y="197441"/>
            <a:ext cx="8456308" cy="992776"/>
          </a:xfrm>
          <a:noFill/>
        </p:spPr>
        <p:txBody>
          <a:bodyPr>
            <a:normAutofit fontScale="90000"/>
          </a:bodyPr>
          <a:lstStyle/>
          <a:p>
            <a:pPr algn="l"/>
            <a:r>
              <a:rPr lang="mi-NZ" sz="4000" b="1" dirty="0">
                <a:latin typeface="Verdana" panose="020B0604030504040204" pitchFamily="34" charset="0"/>
                <a:ea typeface="Verdana" panose="020B0604030504040204" pitchFamily="34" charset="0"/>
              </a:rPr>
              <a:t>S</a:t>
            </a:r>
            <a:r>
              <a:rPr lang="en-NZ" sz="4000" b="1" dirty="0" err="1">
                <a:latin typeface="Verdana" panose="020B0604030504040204" pitchFamily="34" charset="0"/>
                <a:ea typeface="Verdana" panose="020B0604030504040204" pitchFamily="34" charset="0"/>
              </a:rPr>
              <a:t>ummary</a:t>
            </a:r>
            <a:r>
              <a:rPr lang="en-NZ" sz="4000" b="1" dirty="0">
                <a:latin typeface="Verdana" panose="020B0604030504040204" pitchFamily="34" charset="0"/>
                <a:ea typeface="Verdana" panose="020B0604030504040204" pitchFamily="34" charset="0"/>
              </a:rPr>
              <a:t> of MFAA amendments</a:t>
            </a:r>
            <a:endParaRPr lang="en-NZ" sz="4000" b="1" noProof="0" dirty="0">
              <a:latin typeface="Verdana" panose="020B0604030504040204" pitchFamily="34" charset="0"/>
              <a:ea typeface="Verdana" panose="020B0604030504040204" pitchFamily="34" charset="0"/>
            </a:endParaRPr>
          </a:p>
        </p:txBody>
      </p:sp>
      <p:sp>
        <p:nvSpPr>
          <p:cNvPr id="6" name="Subtitle 2">
            <a:extLst>
              <a:ext uri="{FF2B5EF4-FFF2-40B4-BE49-F238E27FC236}">
                <a16:creationId xmlns:a16="http://schemas.microsoft.com/office/drawing/2014/main" id="{D2F3CD9F-FE91-B8CC-A84B-B775BDBFF544}"/>
              </a:ext>
            </a:extLst>
          </p:cNvPr>
          <p:cNvSpPr txBox="1">
            <a:spLocks/>
          </p:cNvSpPr>
          <p:nvPr/>
        </p:nvSpPr>
        <p:spPr>
          <a:xfrm>
            <a:off x="2559625" y="1483438"/>
            <a:ext cx="8619145" cy="3261090"/>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NZ" noProof="0" dirty="0">
              <a:effectLst/>
              <a:latin typeface="Times New Roman" panose="02020603050405020304" pitchFamily="18" charset="0"/>
              <a:ea typeface="Times New Roman" panose="02020603050405020304" pitchFamily="18" charset="0"/>
            </a:endParaRPr>
          </a:p>
        </p:txBody>
      </p:sp>
      <p:sp>
        <p:nvSpPr>
          <p:cNvPr id="3" name="Subtitle 2">
            <a:extLst>
              <a:ext uri="{FF2B5EF4-FFF2-40B4-BE49-F238E27FC236}">
                <a16:creationId xmlns:a16="http://schemas.microsoft.com/office/drawing/2014/main" id="{645C3710-4BF9-02B6-45CF-6E4C52081A2B}"/>
              </a:ext>
            </a:extLst>
          </p:cNvPr>
          <p:cNvSpPr txBox="1">
            <a:spLocks/>
          </p:cNvSpPr>
          <p:nvPr/>
        </p:nvSpPr>
        <p:spPr>
          <a:xfrm>
            <a:off x="2741768" y="1322845"/>
            <a:ext cx="8619145" cy="4934615"/>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endParaRPr lang="en-NZ" noProof="0" dirty="0">
              <a:latin typeface="Verdana" panose="020B0604030504040204" pitchFamily="34" charset="0"/>
            </a:endParaRPr>
          </a:p>
          <a:p>
            <a:pPr marL="914400" lvl="1" indent="-457200" algn="l">
              <a:buFont typeface="Arial" panose="020B0604020202020204" pitchFamily="34" charset="0"/>
              <a:buChar char="•"/>
            </a:pPr>
            <a:endParaRPr lang="en-NZ" noProof="0" dirty="0">
              <a:latin typeface="Verdana" panose="020B0604030504040204" pitchFamily="34" charset="0"/>
            </a:endParaRPr>
          </a:p>
          <a:p>
            <a:pPr marL="457200" indent="-457200" algn="l">
              <a:buFont typeface="Arial" panose="020B0604020202020204" pitchFamily="34" charset="0"/>
              <a:buChar char="•"/>
            </a:pPr>
            <a:endParaRPr lang="en-NZ" i="1" noProof="0" dirty="0">
              <a:latin typeface="Verdana" panose="020B0604030504040204" pitchFamily="34" charset="0"/>
            </a:endParaRPr>
          </a:p>
          <a:p>
            <a:pPr marL="457200" indent="-457200" algn="l">
              <a:buFont typeface="Arial" panose="020B0604020202020204" pitchFamily="34" charset="0"/>
              <a:buChar char="•"/>
            </a:pPr>
            <a:endParaRPr lang="en-NZ" noProof="0" dirty="0">
              <a:latin typeface="Verdana" panose="020B0604030504040204" pitchFamily="34" charset="0"/>
              <a:ea typeface="Times New Roman" panose="02020603050405020304" pitchFamily="18" charset="0"/>
            </a:endParaRPr>
          </a:p>
          <a:p>
            <a:pPr algn="l"/>
            <a:endParaRPr lang="en-NZ" noProof="0" dirty="0">
              <a:effectLst/>
              <a:latin typeface="Times New Roman" panose="02020603050405020304" pitchFamily="18" charset="0"/>
              <a:ea typeface="Times New Roman" panose="02020603050405020304" pitchFamily="18" charset="0"/>
            </a:endParaRPr>
          </a:p>
        </p:txBody>
      </p:sp>
      <p:sp>
        <p:nvSpPr>
          <p:cNvPr id="5" name="Subtitle 2">
            <a:extLst>
              <a:ext uri="{FF2B5EF4-FFF2-40B4-BE49-F238E27FC236}">
                <a16:creationId xmlns:a16="http://schemas.microsoft.com/office/drawing/2014/main" id="{DC2575DA-D31A-C87E-A6AA-1978620CFFD3}"/>
              </a:ext>
            </a:extLst>
          </p:cNvPr>
          <p:cNvSpPr txBox="1">
            <a:spLocks/>
          </p:cNvSpPr>
          <p:nvPr/>
        </p:nvSpPr>
        <p:spPr>
          <a:xfrm>
            <a:off x="2732078" y="1340100"/>
            <a:ext cx="8619145" cy="4934615"/>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endParaRPr lang="en-NZ" i="1" noProof="0" dirty="0">
              <a:latin typeface="Verdana" panose="020B0604030504040204" pitchFamily="34" charset="0"/>
            </a:endParaRPr>
          </a:p>
          <a:p>
            <a:pPr marL="457200" indent="-457200" algn="l">
              <a:buFont typeface="Arial" panose="020B0604020202020204" pitchFamily="34" charset="0"/>
              <a:buChar char="•"/>
            </a:pPr>
            <a:endParaRPr lang="en-NZ" noProof="0" dirty="0">
              <a:latin typeface="Verdana" panose="020B0604030504040204" pitchFamily="34" charset="0"/>
              <a:ea typeface="Times New Roman" panose="02020603050405020304" pitchFamily="18" charset="0"/>
            </a:endParaRPr>
          </a:p>
          <a:p>
            <a:pPr algn="l"/>
            <a:endParaRPr lang="en-NZ" noProof="0" dirty="0">
              <a:effectLst/>
              <a:latin typeface="Times New Roman" panose="02020603050405020304" pitchFamily="18" charset="0"/>
              <a:ea typeface="Times New Roman" panose="02020603050405020304" pitchFamily="18" charset="0"/>
            </a:endParaRPr>
          </a:p>
        </p:txBody>
      </p:sp>
      <p:sp>
        <p:nvSpPr>
          <p:cNvPr id="8" name="Subtitle 2">
            <a:extLst>
              <a:ext uri="{FF2B5EF4-FFF2-40B4-BE49-F238E27FC236}">
                <a16:creationId xmlns:a16="http://schemas.microsoft.com/office/drawing/2014/main" id="{70E2FA92-782E-7997-1EA4-95E5B0B8DD25}"/>
              </a:ext>
            </a:extLst>
          </p:cNvPr>
          <p:cNvSpPr txBox="1">
            <a:spLocks/>
          </p:cNvSpPr>
          <p:nvPr/>
        </p:nvSpPr>
        <p:spPr>
          <a:xfrm>
            <a:off x="2722388" y="1331472"/>
            <a:ext cx="8619145" cy="4934615"/>
          </a:xfrm>
          <a:prstGeom prst="rect">
            <a:avLst/>
          </a:prstGeom>
          <a:noFill/>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NZ" dirty="0">
                <a:latin typeface="Verdana" panose="020B0604030504040204" pitchFamily="34" charset="0"/>
              </a:rPr>
              <a:t>These are technical in nature, and include:</a:t>
            </a:r>
          </a:p>
          <a:p>
            <a:pPr marL="914400" lvl="1" indent="-457200" algn="l">
              <a:buFont typeface="Arial" panose="020B0604020202020204" pitchFamily="34" charset="0"/>
              <a:buChar char="•"/>
            </a:pPr>
            <a:r>
              <a:rPr lang="en-NZ" noProof="0" dirty="0">
                <a:latin typeface="Verdana" panose="020B0604030504040204" pitchFamily="34" charset="0"/>
              </a:rPr>
              <a:t>AFL shares are now held directly</a:t>
            </a:r>
            <a:r>
              <a:rPr lang="en-NZ" dirty="0">
                <a:latin typeface="Verdana" panose="020B0604030504040204" pitchFamily="34" charset="0"/>
              </a:rPr>
              <a:t> – these transferred on 26 July, to all asset-holding companies</a:t>
            </a:r>
            <a:endParaRPr lang="en-NZ" noProof="0" dirty="0">
              <a:latin typeface="Verdana" panose="020B0604030504040204" pitchFamily="34" charset="0"/>
            </a:endParaRPr>
          </a:p>
          <a:p>
            <a:pPr marL="914400" lvl="1" indent="-457200" algn="l">
              <a:buFont typeface="Arial" panose="020B0604020202020204" pitchFamily="34" charset="0"/>
              <a:buChar char="•"/>
            </a:pPr>
            <a:r>
              <a:rPr lang="en-NZ" dirty="0">
                <a:latin typeface="Verdana" panose="020B0604030504040204" pitchFamily="34" charset="0"/>
              </a:rPr>
              <a:t>Because shares will be held directly, the Rūnanga will need to represent Te </a:t>
            </a:r>
            <a:r>
              <a:rPr lang="en-NZ" dirty="0" err="1">
                <a:latin typeface="Verdana" panose="020B0604030504040204" pitchFamily="34" charset="0"/>
              </a:rPr>
              <a:t>Rarawa</a:t>
            </a:r>
            <a:r>
              <a:rPr lang="en-NZ" dirty="0">
                <a:latin typeface="Verdana" panose="020B0604030504040204" pitchFamily="34" charset="0"/>
              </a:rPr>
              <a:t> by speaking and voting at shareholder meetings.</a:t>
            </a:r>
          </a:p>
          <a:p>
            <a:pPr marL="914400" lvl="1" indent="-457200" algn="l">
              <a:buFont typeface="Arial" panose="020B0604020202020204" pitchFamily="34" charset="0"/>
              <a:buChar char="•"/>
            </a:pPr>
            <a:r>
              <a:rPr lang="en-NZ" noProof="0" dirty="0">
                <a:latin typeface="Verdana" panose="020B0604030504040204" pitchFamily="34" charset="0"/>
              </a:rPr>
              <a:t>The removal of references to legislative requirements that will no longer exist in the MFA</a:t>
            </a:r>
          </a:p>
          <a:p>
            <a:pPr marL="914400" lvl="1" indent="-457200" algn="l">
              <a:buFont typeface="Arial" panose="020B0604020202020204" pitchFamily="34" charset="0"/>
              <a:buChar char="•"/>
            </a:pPr>
            <a:r>
              <a:rPr lang="en-NZ" dirty="0">
                <a:latin typeface="Verdana" panose="020B0604030504040204" pitchFamily="34" charset="0"/>
              </a:rPr>
              <a:t>Te Kawai </a:t>
            </a:r>
            <a:r>
              <a:rPr lang="en-NZ" dirty="0" err="1">
                <a:latin typeface="Verdana" panose="020B0604030504040204" pitchFamily="34" charset="0"/>
              </a:rPr>
              <a:t>Taumata</a:t>
            </a:r>
            <a:r>
              <a:rPr lang="en-NZ" dirty="0">
                <a:latin typeface="Verdana" panose="020B0604030504040204" pitchFamily="34" charset="0"/>
              </a:rPr>
              <a:t> has been disestablished, and the Rūnanga will now participate in the Te Tai </a:t>
            </a:r>
            <a:r>
              <a:rPr lang="en-NZ" dirty="0" err="1">
                <a:latin typeface="Verdana" panose="020B0604030504040204" pitchFamily="34" charset="0"/>
              </a:rPr>
              <a:t>Tokerau</a:t>
            </a:r>
            <a:r>
              <a:rPr lang="en-NZ" dirty="0">
                <a:latin typeface="Verdana" panose="020B0604030504040204" pitchFamily="34" charset="0"/>
              </a:rPr>
              <a:t> Electoral College process – this is provided for in the drafting</a:t>
            </a:r>
            <a:endParaRPr lang="en-NZ" noProof="0" dirty="0">
              <a:latin typeface="Verdana" panose="020B0604030504040204" pitchFamily="34" charset="0"/>
            </a:endParaRPr>
          </a:p>
          <a:p>
            <a:pPr marL="914400" lvl="1" indent="-457200" algn="l">
              <a:buFont typeface="Arial" panose="020B0604020202020204" pitchFamily="34" charset="0"/>
              <a:buChar char="•"/>
            </a:pPr>
            <a:r>
              <a:rPr lang="en-NZ" dirty="0">
                <a:latin typeface="Verdana" panose="020B0604030504040204" pitchFamily="34" charset="0"/>
              </a:rPr>
              <a:t>A requirement to report on interactions with AFL is now required, so Annual Report processes have been updated to include this</a:t>
            </a:r>
          </a:p>
          <a:p>
            <a:pPr marL="914400" lvl="1" indent="-457200" algn="l">
              <a:buFont typeface="Arial" panose="020B0604020202020204" pitchFamily="34" charset="0"/>
              <a:buChar char="•"/>
            </a:pPr>
            <a:r>
              <a:rPr lang="en-NZ" dirty="0">
                <a:latin typeface="Verdana" panose="020B0604030504040204" pitchFamily="34" charset="0"/>
              </a:rPr>
              <a:t>There have been amendments to the strategic governance clauses, making it clear that the Rūnanga must exercise strategic governance over its asset holding company (Te Waka </a:t>
            </a:r>
            <a:r>
              <a:rPr lang="en-NZ" dirty="0" err="1">
                <a:latin typeface="Verdana" panose="020B0604030504040204" pitchFamily="34" charset="0"/>
              </a:rPr>
              <a:t>Pupuri</a:t>
            </a:r>
            <a:r>
              <a:rPr lang="en-NZ" dirty="0">
                <a:latin typeface="Verdana" panose="020B0604030504040204" pitchFamily="34" charset="0"/>
              </a:rPr>
              <a:t> </a:t>
            </a:r>
            <a:r>
              <a:rPr lang="en-NZ" dirty="0" err="1">
                <a:latin typeface="Verdana" panose="020B0604030504040204" pitchFamily="34" charset="0"/>
              </a:rPr>
              <a:t>Pūtea</a:t>
            </a:r>
            <a:r>
              <a:rPr lang="en-NZ" dirty="0">
                <a:latin typeface="Verdana" panose="020B0604030504040204" pitchFamily="34" charset="0"/>
              </a:rPr>
              <a:t> Limited), and its wholly owned subsidiaries</a:t>
            </a:r>
          </a:p>
        </p:txBody>
      </p:sp>
    </p:spTree>
    <p:extLst>
      <p:ext uri="{BB962C8B-B14F-4D97-AF65-F5344CB8AC3E}">
        <p14:creationId xmlns:p14="http://schemas.microsoft.com/office/powerpoint/2010/main" val="3777422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434E5-71DF-A24C-ECA3-21CAAD3E9EB9}"/>
            </a:ext>
          </a:extLst>
        </p:cNvPr>
        <p:cNvGrpSpPr/>
        <p:nvPr/>
      </p:nvGrpSpPr>
      <p:grpSpPr>
        <a:xfrm>
          <a:off x="0" y="0"/>
          <a:ext cx="0" cy="0"/>
          <a:chOff x="0" y="0"/>
          <a:chExt cx="0" cy="0"/>
        </a:xfrm>
      </p:grpSpPr>
      <p:pic>
        <p:nvPicPr>
          <p:cNvPr id="7" name="Picture 6" descr="A picture containing indoor, sitting&#10;&#10;Description automatically generated">
            <a:extLst>
              <a:ext uri="{FF2B5EF4-FFF2-40B4-BE49-F238E27FC236}">
                <a16:creationId xmlns:a16="http://schemas.microsoft.com/office/drawing/2014/main" id="{05B89D01-99F5-DC31-580E-D0E26D9CD5D3}"/>
              </a:ext>
            </a:extLst>
          </p:cNvPr>
          <p:cNvPicPr>
            <a:picLocks noChangeAspect="1"/>
          </p:cNvPicPr>
          <p:nvPr/>
        </p:nvPicPr>
        <p:blipFill rotWithShape="1">
          <a:blip r:embed="rId2">
            <a:extLst>
              <a:ext uri="{28A0092B-C50C-407E-A947-70E740481C1C}">
                <a14:useLocalDpi xmlns:a14="http://schemas.microsoft.com/office/drawing/2010/main" val="0"/>
              </a:ext>
            </a:extLst>
          </a:blip>
          <a:srcRect l="12675" r="38581"/>
          <a:stretch/>
        </p:blipFill>
        <p:spPr>
          <a:xfrm>
            <a:off x="21" y="10"/>
            <a:ext cx="2377461" cy="2966856"/>
          </a:xfrm>
          <a:prstGeom prst="rect">
            <a:avLst/>
          </a:prstGeom>
          <a:noFill/>
          <a:effectLst>
            <a:outerShdw blurRad="50800" dist="50800" dir="5400000" algn="ctr" rotWithShape="0">
              <a:srgbClr val="000000">
                <a:alpha val="59000"/>
              </a:srgbClr>
            </a:outerShdw>
          </a:effectLst>
        </p:spPr>
      </p:pic>
      <p:sp>
        <p:nvSpPr>
          <p:cNvPr id="2" name="Title 1">
            <a:extLst>
              <a:ext uri="{FF2B5EF4-FFF2-40B4-BE49-F238E27FC236}">
                <a16:creationId xmlns:a16="http://schemas.microsoft.com/office/drawing/2014/main" id="{1E4FF05D-FE5D-0927-37FF-BFB8548AD0FF}"/>
              </a:ext>
            </a:extLst>
          </p:cNvPr>
          <p:cNvSpPr>
            <a:spLocks noGrp="1"/>
          </p:cNvSpPr>
          <p:nvPr>
            <p:ph type="ctrTitle"/>
          </p:nvPr>
        </p:nvSpPr>
        <p:spPr>
          <a:xfrm>
            <a:off x="2818416" y="197441"/>
            <a:ext cx="9232686" cy="992776"/>
          </a:xfrm>
          <a:noFill/>
        </p:spPr>
        <p:txBody>
          <a:bodyPr>
            <a:normAutofit fontScale="90000"/>
          </a:bodyPr>
          <a:lstStyle/>
          <a:p>
            <a:pPr algn="l"/>
            <a:r>
              <a:rPr lang="mi-NZ" sz="4000" b="1" dirty="0">
                <a:latin typeface="Verdana" panose="020B0604030504040204" pitchFamily="34" charset="0"/>
                <a:ea typeface="Verdana" panose="020B0604030504040204" pitchFamily="34" charset="0"/>
              </a:rPr>
              <a:t>S</a:t>
            </a:r>
            <a:r>
              <a:rPr lang="en-NZ" sz="4000" b="1" dirty="0" err="1">
                <a:latin typeface="Verdana" panose="020B0604030504040204" pitchFamily="34" charset="0"/>
                <a:ea typeface="Verdana" panose="020B0604030504040204" pitchFamily="34" charset="0"/>
              </a:rPr>
              <a:t>ummary</a:t>
            </a:r>
            <a:r>
              <a:rPr lang="en-NZ" sz="4000" b="1" dirty="0">
                <a:latin typeface="Verdana" panose="020B0604030504040204" pitchFamily="34" charset="0"/>
                <a:ea typeface="Verdana" panose="020B0604030504040204" pitchFamily="34" charset="0"/>
              </a:rPr>
              <a:t> of MFAA amendments</a:t>
            </a:r>
            <a:endParaRPr lang="en-NZ" sz="4000" b="1" noProof="0" dirty="0">
              <a:latin typeface="Verdana" panose="020B0604030504040204" pitchFamily="34" charset="0"/>
              <a:ea typeface="Verdana" panose="020B0604030504040204" pitchFamily="34" charset="0"/>
            </a:endParaRPr>
          </a:p>
        </p:txBody>
      </p:sp>
      <p:sp>
        <p:nvSpPr>
          <p:cNvPr id="4" name="Subtitle 2">
            <a:extLst>
              <a:ext uri="{FF2B5EF4-FFF2-40B4-BE49-F238E27FC236}">
                <a16:creationId xmlns:a16="http://schemas.microsoft.com/office/drawing/2014/main" id="{0283CB3B-FA30-6D37-D816-A747A610FA5D}"/>
              </a:ext>
            </a:extLst>
          </p:cNvPr>
          <p:cNvSpPr>
            <a:spLocks noGrp="1"/>
          </p:cNvSpPr>
          <p:nvPr>
            <p:ph type="subTitle" idx="1"/>
          </p:nvPr>
        </p:nvSpPr>
        <p:spPr>
          <a:xfrm>
            <a:off x="6745734" y="1780351"/>
            <a:ext cx="5054379" cy="4571999"/>
          </a:xfrm>
          <a:noFill/>
        </p:spPr>
        <p:txBody>
          <a:bodyPr>
            <a:normAutofit/>
          </a:bodyPr>
          <a:lstStyle/>
          <a:p>
            <a:pPr marL="342900" indent="-342900" algn="l">
              <a:buFont typeface="Arial" panose="020B0604020202020204" pitchFamily="34" charset="0"/>
              <a:buChar char="•"/>
            </a:pPr>
            <a:endParaRPr lang="en-NZ" sz="3000" noProof="0" dirty="0">
              <a:latin typeface="Verdana" panose="020B0604030504040204" pitchFamily="34" charset="0"/>
              <a:ea typeface="Verdana" panose="020B0604030504040204" pitchFamily="34" charset="0"/>
            </a:endParaRPr>
          </a:p>
          <a:p>
            <a:pPr algn="l"/>
            <a:endParaRPr lang="en-NZ" sz="30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p:txBody>
      </p:sp>
      <p:sp>
        <p:nvSpPr>
          <p:cNvPr id="6" name="Subtitle 2">
            <a:extLst>
              <a:ext uri="{FF2B5EF4-FFF2-40B4-BE49-F238E27FC236}">
                <a16:creationId xmlns:a16="http://schemas.microsoft.com/office/drawing/2014/main" id="{6BA4FA8D-4D1C-D7F3-AC73-F683B8846545}"/>
              </a:ext>
            </a:extLst>
          </p:cNvPr>
          <p:cNvSpPr txBox="1">
            <a:spLocks/>
          </p:cNvSpPr>
          <p:nvPr/>
        </p:nvSpPr>
        <p:spPr>
          <a:xfrm>
            <a:off x="2559625" y="1483438"/>
            <a:ext cx="8619145" cy="3261090"/>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NZ" noProof="0" dirty="0">
              <a:effectLst/>
              <a:latin typeface="Times New Roman" panose="02020603050405020304" pitchFamily="18" charset="0"/>
              <a:ea typeface="Times New Roman" panose="02020603050405020304" pitchFamily="18" charset="0"/>
            </a:endParaRPr>
          </a:p>
        </p:txBody>
      </p:sp>
      <p:sp>
        <p:nvSpPr>
          <p:cNvPr id="3" name="Subtitle 2">
            <a:extLst>
              <a:ext uri="{FF2B5EF4-FFF2-40B4-BE49-F238E27FC236}">
                <a16:creationId xmlns:a16="http://schemas.microsoft.com/office/drawing/2014/main" id="{B487F6DD-2C2A-57FF-C89F-E49D6F0FD394}"/>
              </a:ext>
            </a:extLst>
          </p:cNvPr>
          <p:cNvSpPr txBox="1">
            <a:spLocks/>
          </p:cNvSpPr>
          <p:nvPr/>
        </p:nvSpPr>
        <p:spPr>
          <a:xfrm>
            <a:off x="2741768" y="1322845"/>
            <a:ext cx="8619145" cy="4934615"/>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endParaRPr lang="en-NZ" noProof="0" dirty="0">
              <a:latin typeface="Verdana" panose="020B0604030504040204" pitchFamily="34" charset="0"/>
            </a:endParaRPr>
          </a:p>
          <a:p>
            <a:pPr marL="914400" lvl="1" indent="-457200" algn="l">
              <a:buFont typeface="Arial" panose="020B0604020202020204" pitchFamily="34" charset="0"/>
              <a:buChar char="•"/>
            </a:pPr>
            <a:endParaRPr lang="en-NZ" noProof="0" dirty="0">
              <a:latin typeface="Verdana" panose="020B0604030504040204" pitchFamily="34" charset="0"/>
            </a:endParaRPr>
          </a:p>
          <a:p>
            <a:pPr marL="457200" indent="-457200" algn="l">
              <a:buFont typeface="Arial" panose="020B0604020202020204" pitchFamily="34" charset="0"/>
              <a:buChar char="•"/>
            </a:pPr>
            <a:endParaRPr lang="en-NZ" i="1" noProof="0" dirty="0">
              <a:latin typeface="Verdana" panose="020B0604030504040204" pitchFamily="34" charset="0"/>
            </a:endParaRPr>
          </a:p>
          <a:p>
            <a:pPr marL="457200" indent="-457200" algn="l">
              <a:buFont typeface="Arial" panose="020B0604020202020204" pitchFamily="34" charset="0"/>
              <a:buChar char="•"/>
            </a:pPr>
            <a:endParaRPr lang="en-NZ" noProof="0" dirty="0">
              <a:latin typeface="Verdana" panose="020B0604030504040204" pitchFamily="34" charset="0"/>
              <a:ea typeface="Times New Roman" panose="02020603050405020304" pitchFamily="18" charset="0"/>
            </a:endParaRPr>
          </a:p>
          <a:p>
            <a:pPr algn="l"/>
            <a:endParaRPr lang="en-NZ" noProof="0" dirty="0">
              <a:effectLst/>
              <a:latin typeface="Times New Roman" panose="02020603050405020304" pitchFamily="18" charset="0"/>
              <a:ea typeface="Times New Roman" panose="02020603050405020304" pitchFamily="18" charset="0"/>
            </a:endParaRPr>
          </a:p>
        </p:txBody>
      </p:sp>
      <p:sp>
        <p:nvSpPr>
          <p:cNvPr id="5" name="Subtitle 2">
            <a:extLst>
              <a:ext uri="{FF2B5EF4-FFF2-40B4-BE49-F238E27FC236}">
                <a16:creationId xmlns:a16="http://schemas.microsoft.com/office/drawing/2014/main" id="{ADDEF6C7-472D-3C20-AACB-496D3F49EADB}"/>
              </a:ext>
            </a:extLst>
          </p:cNvPr>
          <p:cNvSpPr txBox="1">
            <a:spLocks/>
          </p:cNvSpPr>
          <p:nvPr/>
        </p:nvSpPr>
        <p:spPr>
          <a:xfrm>
            <a:off x="2732078" y="1340100"/>
            <a:ext cx="8619145" cy="4934615"/>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endParaRPr lang="en-NZ" i="1" noProof="0" dirty="0">
              <a:latin typeface="Verdana" panose="020B0604030504040204" pitchFamily="34" charset="0"/>
            </a:endParaRPr>
          </a:p>
          <a:p>
            <a:pPr marL="457200" indent="-457200" algn="l">
              <a:buFont typeface="Arial" panose="020B0604020202020204" pitchFamily="34" charset="0"/>
              <a:buChar char="•"/>
            </a:pPr>
            <a:endParaRPr lang="en-NZ" noProof="0" dirty="0">
              <a:latin typeface="Verdana" panose="020B0604030504040204" pitchFamily="34" charset="0"/>
              <a:ea typeface="Times New Roman" panose="02020603050405020304" pitchFamily="18" charset="0"/>
            </a:endParaRPr>
          </a:p>
          <a:p>
            <a:pPr algn="l"/>
            <a:endParaRPr lang="en-NZ" noProof="0" dirty="0">
              <a:effectLst/>
              <a:latin typeface="Times New Roman" panose="02020603050405020304" pitchFamily="18" charset="0"/>
              <a:ea typeface="Times New Roman" panose="02020603050405020304" pitchFamily="18" charset="0"/>
            </a:endParaRPr>
          </a:p>
        </p:txBody>
      </p:sp>
      <p:sp>
        <p:nvSpPr>
          <p:cNvPr id="8" name="Subtitle 2">
            <a:extLst>
              <a:ext uri="{FF2B5EF4-FFF2-40B4-BE49-F238E27FC236}">
                <a16:creationId xmlns:a16="http://schemas.microsoft.com/office/drawing/2014/main" id="{6481C0F0-98F6-407F-1375-F19C897F0D39}"/>
              </a:ext>
            </a:extLst>
          </p:cNvPr>
          <p:cNvSpPr txBox="1">
            <a:spLocks/>
          </p:cNvSpPr>
          <p:nvPr/>
        </p:nvSpPr>
        <p:spPr>
          <a:xfrm>
            <a:off x="2732078" y="1357355"/>
            <a:ext cx="8619145" cy="4934615"/>
          </a:xfrm>
          <a:prstGeom prst="rect">
            <a:avLst/>
          </a:prstGeom>
          <a:noFill/>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NZ" dirty="0">
                <a:latin typeface="Verdana" panose="020B0604030504040204" pitchFamily="34" charset="0"/>
              </a:rPr>
              <a:t>The MFAA allows the Rūnanga to amend its deed, for more </a:t>
            </a:r>
            <a:r>
              <a:rPr lang="en-NZ" b="1" dirty="0">
                <a:latin typeface="Verdana" panose="020B0604030504040204" pitchFamily="34" charset="0"/>
              </a:rPr>
              <a:t>substantive</a:t>
            </a:r>
            <a:r>
              <a:rPr lang="en-NZ" dirty="0">
                <a:latin typeface="Verdana" panose="020B0604030504040204" pitchFamily="34" charset="0"/>
              </a:rPr>
              <a:t> changes, for example:</a:t>
            </a:r>
          </a:p>
          <a:p>
            <a:pPr marL="914400" lvl="1" indent="-457200" algn="l">
              <a:buFont typeface="Arial" panose="020B0604020202020204" pitchFamily="34" charset="0"/>
              <a:buChar char="•"/>
            </a:pPr>
            <a:r>
              <a:rPr lang="en-NZ" noProof="0" dirty="0">
                <a:latin typeface="Verdana" panose="020B0604030504040204" pitchFamily="34" charset="0"/>
                <a:ea typeface="Times New Roman" panose="02020603050405020304" pitchFamily="18" charset="0"/>
              </a:rPr>
              <a:t>The</a:t>
            </a:r>
            <a:r>
              <a:rPr lang="en-NZ" dirty="0">
                <a:latin typeface="Verdana" panose="020B0604030504040204" pitchFamily="34" charset="0"/>
                <a:ea typeface="Times New Roman" panose="02020603050405020304" pitchFamily="18" charset="0"/>
              </a:rPr>
              <a:t>re is no longer a requirement for a Special Resolution to dispose (or use in other scenarios) Settlement Quota and Income Shares, rather the MFAA allows the MIO to provide for its own approval processes – the Rūnanga has </a:t>
            </a:r>
            <a:r>
              <a:rPr lang="en-NZ" i="1" dirty="0">
                <a:latin typeface="Verdana" panose="020B0604030504040204" pitchFamily="34" charset="0"/>
                <a:ea typeface="Times New Roman" panose="02020603050405020304" pitchFamily="18" charset="0"/>
              </a:rPr>
              <a:t>retained</a:t>
            </a:r>
            <a:r>
              <a:rPr lang="en-NZ" dirty="0">
                <a:latin typeface="Verdana" panose="020B0604030504040204" pitchFamily="34" charset="0"/>
                <a:ea typeface="Times New Roman" panose="02020603050405020304" pitchFamily="18" charset="0"/>
              </a:rPr>
              <a:t> the Special Resolution requirement for now, until there has been further discussion with iwi members.  There are a range of other ‘approval’ processes, Te </a:t>
            </a:r>
            <a:r>
              <a:rPr lang="en-NZ" dirty="0" err="1">
                <a:latin typeface="Verdana" panose="020B0604030504040204" pitchFamily="34" charset="0"/>
                <a:ea typeface="Times New Roman" panose="02020603050405020304" pitchFamily="18" charset="0"/>
              </a:rPr>
              <a:t>Rarawa</a:t>
            </a:r>
            <a:r>
              <a:rPr lang="en-NZ" dirty="0">
                <a:latin typeface="Verdana" panose="020B0604030504040204" pitchFamily="34" charset="0"/>
                <a:ea typeface="Times New Roman" panose="02020603050405020304" pitchFamily="18" charset="0"/>
              </a:rPr>
              <a:t> may want to consider</a:t>
            </a:r>
          </a:p>
          <a:p>
            <a:pPr marL="914400" lvl="1" indent="-457200" algn="l">
              <a:buFont typeface="Arial" panose="020B0604020202020204" pitchFamily="34" charset="0"/>
              <a:buChar char="•"/>
            </a:pPr>
            <a:r>
              <a:rPr lang="en-NZ" noProof="0" dirty="0">
                <a:latin typeface="Verdana" panose="020B0604030504040204" pitchFamily="34" charset="0"/>
                <a:ea typeface="Times New Roman" panose="02020603050405020304" pitchFamily="18" charset="0"/>
              </a:rPr>
              <a:t>The ‘40% governance limitation’ has been removed, previously you could not have more than a 40% overlap between the MIO and AHC, this is no longer.  This has been retained, for now</a:t>
            </a:r>
            <a:r>
              <a:rPr lang="en-NZ" dirty="0">
                <a:latin typeface="Verdana" panose="020B0604030504040204" pitchFamily="34" charset="0"/>
                <a:ea typeface="Times New Roman" panose="02020603050405020304" pitchFamily="18" charset="0"/>
              </a:rPr>
              <a:t> but may be removed in the future.</a:t>
            </a:r>
            <a:endParaRPr lang="en-NZ" noProof="0" dirty="0">
              <a:latin typeface="Verdana" panose="020B0604030504040204" pitchFamily="34" charset="0"/>
              <a:ea typeface="Times New Roman" panose="02020603050405020304" pitchFamily="18" charset="0"/>
            </a:endParaRPr>
          </a:p>
          <a:p>
            <a:pPr marL="914400" lvl="1" indent="-457200" algn="l">
              <a:buFont typeface="Arial" panose="020B0604020202020204" pitchFamily="34" charset="0"/>
              <a:buChar char="•"/>
            </a:pPr>
            <a:r>
              <a:rPr lang="en-NZ" dirty="0">
                <a:latin typeface="Verdana" panose="020B0604030504040204" pitchFamily="34" charset="0"/>
              </a:rPr>
              <a:t>The MFAA now expressly allows for election models whereby iwi members vote for example, on a marae or hapū basis.  This is already the case for Te </a:t>
            </a:r>
            <a:r>
              <a:rPr lang="en-NZ" dirty="0" err="1">
                <a:latin typeface="Verdana" panose="020B0604030504040204" pitchFamily="34" charset="0"/>
              </a:rPr>
              <a:t>Rarawa</a:t>
            </a:r>
            <a:r>
              <a:rPr lang="en-NZ" dirty="0">
                <a:latin typeface="Verdana" panose="020B0604030504040204" pitchFamily="34" charset="0"/>
              </a:rPr>
              <a:t>, but the clarification is useful.</a:t>
            </a:r>
            <a:endParaRPr lang="en-NZ" noProof="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848181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81446-1ADC-88CB-D0AC-1286EBBC5988}"/>
            </a:ext>
          </a:extLst>
        </p:cNvPr>
        <p:cNvGrpSpPr/>
        <p:nvPr/>
      </p:nvGrpSpPr>
      <p:grpSpPr>
        <a:xfrm>
          <a:off x="0" y="0"/>
          <a:ext cx="0" cy="0"/>
          <a:chOff x="0" y="0"/>
          <a:chExt cx="0" cy="0"/>
        </a:xfrm>
      </p:grpSpPr>
      <p:pic>
        <p:nvPicPr>
          <p:cNvPr id="7" name="Picture 6" descr="A picture containing indoor, sitting&#10;&#10;Description automatically generated">
            <a:extLst>
              <a:ext uri="{FF2B5EF4-FFF2-40B4-BE49-F238E27FC236}">
                <a16:creationId xmlns:a16="http://schemas.microsoft.com/office/drawing/2014/main" id="{4F5C3C0E-BC1F-57B6-A552-51FCDDFEB577}"/>
              </a:ext>
            </a:extLst>
          </p:cNvPr>
          <p:cNvPicPr>
            <a:picLocks noChangeAspect="1"/>
          </p:cNvPicPr>
          <p:nvPr/>
        </p:nvPicPr>
        <p:blipFill rotWithShape="1">
          <a:blip r:embed="rId2">
            <a:extLst>
              <a:ext uri="{28A0092B-C50C-407E-A947-70E740481C1C}">
                <a14:useLocalDpi xmlns:a14="http://schemas.microsoft.com/office/drawing/2010/main" val="0"/>
              </a:ext>
            </a:extLst>
          </a:blip>
          <a:srcRect l="12675" r="38581"/>
          <a:stretch/>
        </p:blipFill>
        <p:spPr>
          <a:xfrm>
            <a:off x="21" y="10"/>
            <a:ext cx="2377461" cy="2966856"/>
          </a:xfrm>
          <a:prstGeom prst="rect">
            <a:avLst/>
          </a:prstGeom>
          <a:noFill/>
          <a:effectLst>
            <a:outerShdw blurRad="50800" dist="50800" dir="5400000" algn="ctr" rotWithShape="0">
              <a:srgbClr val="000000">
                <a:alpha val="59000"/>
              </a:srgbClr>
            </a:outerShdw>
          </a:effectLst>
        </p:spPr>
      </p:pic>
      <p:sp>
        <p:nvSpPr>
          <p:cNvPr id="2" name="Title 1">
            <a:extLst>
              <a:ext uri="{FF2B5EF4-FFF2-40B4-BE49-F238E27FC236}">
                <a16:creationId xmlns:a16="http://schemas.microsoft.com/office/drawing/2014/main" id="{40E208EA-647A-79A0-F385-FB02A889DAF8}"/>
              </a:ext>
            </a:extLst>
          </p:cNvPr>
          <p:cNvSpPr>
            <a:spLocks noGrp="1"/>
          </p:cNvSpPr>
          <p:nvPr>
            <p:ph type="ctrTitle"/>
          </p:nvPr>
        </p:nvSpPr>
        <p:spPr>
          <a:xfrm>
            <a:off x="2921934" y="286937"/>
            <a:ext cx="7323201" cy="992776"/>
          </a:xfrm>
          <a:noFill/>
        </p:spPr>
        <p:txBody>
          <a:bodyPr>
            <a:normAutofit/>
          </a:bodyPr>
          <a:lstStyle/>
          <a:p>
            <a:pPr algn="l"/>
            <a:r>
              <a:rPr lang="en-NZ" sz="4000" b="1" noProof="0" dirty="0">
                <a:latin typeface="Verdana" panose="020B0604030504040204" pitchFamily="34" charset="0"/>
                <a:ea typeface="Verdana" panose="020B0604030504040204" pitchFamily="34" charset="0"/>
              </a:rPr>
              <a:t>Process to amend</a:t>
            </a:r>
          </a:p>
        </p:txBody>
      </p:sp>
      <p:sp>
        <p:nvSpPr>
          <p:cNvPr id="4" name="Subtitle 2">
            <a:extLst>
              <a:ext uri="{FF2B5EF4-FFF2-40B4-BE49-F238E27FC236}">
                <a16:creationId xmlns:a16="http://schemas.microsoft.com/office/drawing/2014/main" id="{5F864052-8349-189B-6DE1-1F59D109E1E3}"/>
              </a:ext>
            </a:extLst>
          </p:cNvPr>
          <p:cNvSpPr>
            <a:spLocks noGrp="1"/>
          </p:cNvSpPr>
          <p:nvPr>
            <p:ph type="subTitle" idx="1"/>
          </p:nvPr>
        </p:nvSpPr>
        <p:spPr>
          <a:xfrm>
            <a:off x="6745734" y="1780351"/>
            <a:ext cx="5054379" cy="4571999"/>
          </a:xfrm>
          <a:noFill/>
        </p:spPr>
        <p:txBody>
          <a:bodyPr>
            <a:normAutofit/>
          </a:bodyPr>
          <a:lstStyle/>
          <a:p>
            <a:pPr marL="342900" indent="-342900" algn="l">
              <a:buFont typeface="Arial" panose="020B0604020202020204" pitchFamily="34" charset="0"/>
              <a:buChar char="•"/>
            </a:pPr>
            <a:endParaRPr lang="en-NZ" sz="3000" noProof="0" dirty="0">
              <a:latin typeface="Verdana" panose="020B0604030504040204" pitchFamily="34" charset="0"/>
              <a:ea typeface="Verdana" panose="020B0604030504040204" pitchFamily="34" charset="0"/>
            </a:endParaRPr>
          </a:p>
          <a:p>
            <a:pPr algn="l"/>
            <a:endParaRPr lang="en-NZ" sz="30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a:p>
            <a:pPr marL="342900" indent="-342900" algn="l">
              <a:buFont typeface="Arial" panose="020B0604020202020204" pitchFamily="34" charset="0"/>
              <a:buChar char="•"/>
            </a:pPr>
            <a:endParaRPr lang="en-NZ" sz="1900" noProof="0" dirty="0">
              <a:latin typeface="Verdana" panose="020B0604030504040204" pitchFamily="34" charset="0"/>
              <a:ea typeface="Verdana" panose="020B0604030504040204" pitchFamily="34" charset="0"/>
            </a:endParaRPr>
          </a:p>
        </p:txBody>
      </p:sp>
      <p:sp>
        <p:nvSpPr>
          <p:cNvPr id="6" name="Subtitle 2">
            <a:extLst>
              <a:ext uri="{FF2B5EF4-FFF2-40B4-BE49-F238E27FC236}">
                <a16:creationId xmlns:a16="http://schemas.microsoft.com/office/drawing/2014/main" id="{A6CADCFB-E81B-AD3B-2521-008A05A0BC79}"/>
              </a:ext>
            </a:extLst>
          </p:cNvPr>
          <p:cNvSpPr txBox="1">
            <a:spLocks/>
          </p:cNvSpPr>
          <p:nvPr/>
        </p:nvSpPr>
        <p:spPr>
          <a:xfrm>
            <a:off x="2818417" y="1348724"/>
            <a:ext cx="8619145" cy="4934615"/>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l">
              <a:buFont typeface="Arial" panose="020B0604020202020204" pitchFamily="34" charset="0"/>
              <a:buChar char="•"/>
            </a:pPr>
            <a:r>
              <a:rPr lang="en-NZ" dirty="0">
                <a:latin typeface="Verdana" panose="020B0604030504040204" pitchFamily="34" charset="0"/>
              </a:rPr>
              <a:t>In order for the amendments to be approved, they must be approved by a ‘Special Resolution’ of iwi members at a General Meeting.</a:t>
            </a:r>
          </a:p>
          <a:p>
            <a:pPr marL="457200" indent="-457200" algn="l">
              <a:buFont typeface="Arial" panose="020B0604020202020204" pitchFamily="34" charset="0"/>
              <a:buChar char="•"/>
            </a:pPr>
            <a:r>
              <a:rPr lang="en-NZ" noProof="0" dirty="0">
                <a:latin typeface="Verdana" panose="020B0604030504040204" pitchFamily="34" charset="0"/>
              </a:rPr>
              <a:t>If successful,</a:t>
            </a:r>
            <a:r>
              <a:rPr lang="en-NZ" dirty="0">
                <a:latin typeface="Verdana" panose="020B0604030504040204" pitchFamily="34" charset="0"/>
              </a:rPr>
              <a:t> a</a:t>
            </a:r>
            <a:r>
              <a:rPr lang="en-NZ" noProof="0" dirty="0">
                <a:latin typeface="Verdana" panose="020B0604030504040204" pitchFamily="34" charset="0"/>
              </a:rPr>
              <a:t> </a:t>
            </a:r>
            <a:r>
              <a:rPr lang="en-NZ" dirty="0">
                <a:latin typeface="Verdana" panose="020B0604030504040204" pitchFamily="34" charset="0"/>
              </a:rPr>
              <a:t>Deed of Amendment will then need to be prepared and executed. </a:t>
            </a:r>
          </a:p>
          <a:p>
            <a:pPr marL="457200" indent="-457200" algn="l">
              <a:buFont typeface="Arial" panose="020B0604020202020204" pitchFamily="34" charset="0"/>
              <a:buChar char="•"/>
            </a:pPr>
            <a:r>
              <a:rPr lang="en-NZ" noProof="0" dirty="0">
                <a:latin typeface="Verdana" panose="020B0604030504040204" pitchFamily="34" charset="0"/>
              </a:rPr>
              <a:t>Note: Te </a:t>
            </a:r>
            <a:r>
              <a:rPr lang="en-NZ" noProof="0" dirty="0" err="1">
                <a:latin typeface="Verdana" panose="020B0604030504040204" pitchFamily="34" charset="0"/>
              </a:rPr>
              <a:t>Ohu</a:t>
            </a:r>
            <a:r>
              <a:rPr lang="en-NZ" noProof="0" dirty="0">
                <a:latin typeface="Verdana" panose="020B0604030504040204" pitchFamily="34" charset="0"/>
              </a:rPr>
              <a:t> </a:t>
            </a:r>
            <a:r>
              <a:rPr lang="en-NZ" noProof="0" dirty="0" err="1">
                <a:latin typeface="Verdana" panose="020B0604030504040204" pitchFamily="34" charset="0"/>
              </a:rPr>
              <a:t>Kaimoana</a:t>
            </a:r>
            <a:r>
              <a:rPr lang="en-NZ" noProof="0" dirty="0">
                <a:latin typeface="Verdana" panose="020B0604030504040204" pitchFamily="34" charset="0"/>
              </a:rPr>
              <a:t> has ‘pre-approved’ the amendments,</a:t>
            </a:r>
            <a:r>
              <a:rPr lang="en-NZ" dirty="0">
                <a:latin typeface="Verdana" panose="020B0604030504040204" pitchFamily="34" charset="0"/>
              </a:rPr>
              <a:t> formal approval will be sought but we do not expect any issues given the pre-approval.</a:t>
            </a:r>
            <a:endParaRPr lang="en-NZ" b="1" noProof="0" dirty="0">
              <a:latin typeface="Verdana" panose="020B0604030504040204" pitchFamily="34" charset="0"/>
            </a:endParaRPr>
          </a:p>
          <a:p>
            <a:pPr algn="l"/>
            <a:endParaRPr lang="en-NZ" noProof="0" dirty="0">
              <a:latin typeface="Verdana" panose="020B0604030504040204" pitchFamily="34" charset="0"/>
            </a:endParaRPr>
          </a:p>
          <a:p>
            <a:pPr marL="914400" lvl="1" indent="-457200" algn="l">
              <a:buFont typeface="Arial" panose="020B0604020202020204" pitchFamily="34" charset="0"/>
              <a:buChar char="•"/>
            </a:pPr>
            <a:endParaRPr lang="en-NZ" noProof="0" dirty="0">
              <a:latin typeface="Verdana" panose="020B0604030504040204" pitchFamily="34" charset="0"/>
            </a:endParaRPr>
          </a:p>
          <a:p>
            <a:pPr marL="457200" indent="-457200" algn="l">
              <a:buFont typeface="Arial" panose="020B0604020202020204" pitchFamily="34" charset="0"/>
              <a:buChar char="•"/>
            </a:pPr>
            <a:endParaRPr lang="en-NZ" i="1" noProof="0" dirty="0">
              <a:latin typeface="Verdana" panose="020B0604030504040204" pitchFamily="34" charset="0"/>
            </a:endParaRPr>
          </a:p>
          <a:p>
            <a:pPr marL="457200" indent="-457200" algn="l">
              <a:buFont typeface="Arial" panose="020B0604020202020204" pitchFamily="34" charset="0"/>
              <a:buChar char="•"/>
            </a:pPr>
            <a:endParaRPr lang="en-NZ" noProof="0" dirty="0">
              <a:latin typeface="Verdana" panose="020B0604030504040204" pitchFamily="34" charset="0"/>
              <a:ea typeface="Times New Roman" panose="02020603050405020304" pitchFamily="18" charset="0"/>
            </a:endParaRPr>
          </a:p>
          <a:p>
            <a:pPr algn="l"/>
            <a:endParaRPr lang="en-NZ" noProof="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72746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picture containing indoor, sitting&#10;&#10;Description automatically generated">
            <a:extLst>
              <a:ext uri="{FF2B5EF4-FFF2-40B4-BE49-F238E27FC236}">
                <a16:creationId xmlns:a16="http://schemas.microsoft.com/office/drawing/2014/main" id="{975AE692-3732-4DA2-B71C-85D05B08774C}"/>
              </a:ext>
            </a:extLst>
          </p:cNvPr>
          <p:cNvPicPr>
            <a:picLocks noChangeAspect="1"/>
          </p:cNvPicPr>
          <p:nvPr/>
        </p:nvPicPr>
        <p:blipFill rotWithShape="1">
          <a:blip r:embed="rId2">
            <a:extLst>
              <a:ext uri="{28A0092B-C50C-407E-A947-70E740481C1C}">
                <a14:useLocalDpi xmlns:a14="http://schemas.microsoft.com/office/drawing/2010/main" val="0"/>
              </a:ext>
            </a:extLst>
          </a:blip>
          <a:srcRect r="2667"/>
          <a:stretch/>
        </p:blipFill>
        <p:spPr>
          <a:xfrm>
            <a:off x="20" y="0"/>
            <a:ext cx="12191980" cy="6857990"/>
          </a:xfrm>
          <a:prstGeom prst="rect">
            <a:avLst/>
          </a:prstGeom>
        </p:spPr>
      </p:pic>
      <p:sp>
        <p:nvSpPr>
          <p:cNvPr id="19"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NZ" sz="1600" cap="all" noProof="0" dirty="0"/>
          </a:p>
        </p:txBody>
      </p:sp>
      <p:sp>
        <p:nvSpPr>
          <p:cNvPr id="2" name="Title 1">
            <a:extLst>
              <a:ext uri="{FF2B5EF4-FFF2-40B4-BE49-F238E27FC236}">
                <a16:creationId xmlns:a16="http://schemas.microsoft.com/office/drawing/2014/main" id="{4C0B495E-F77F-4976-867E-A15D3FAF57CA}"/>
              </a:ext>
            </a:extLst>
          </p:cNvPr>
          <p:cNvSpPr>
            <a:spLocks noGrp="1"/>
          </p:cNvSpPr>
          <p:nvPr>
            <p:ph type="ctrTitle"/>
          </p:nvPr>
        </p:nvSpPr>
        <p:spPr>
          <a:xfrm>
            <a:off x="7685314" y="2895603"/>
            <a:ext cx="4506665" cy="2170384"/>
          </a:xfrm>
        </p:spPr>
        <p:txBody>
          <a:bodyPr>
            <a:normAutofit/>
          </a:bodyPr>
          <a:lstStyle/>
          <a:p>
            <a:r>
              <a:rPr lang="en-NZ" sz="4000" b="1" noProof="0" dirty="0">
                <a:latin typeface="Verdana" panose="020B0604030504040204" pitchFamily="34" charset="0"/>
                <a:ea typeface="Verdana" panose="020B0604030504040204" pitchFamily="34" charset="0"/>
              </a:rPr>
              <a:t>Pātai</a:t>
            </a:r>
          </a:p>
        </p:txBody>
      </p:sp>
      <p:cxnSp>
        <p:nvCxnSpPr>
          <p:cNvPr id="23" name="Straight Connector 20">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0580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6890</TotalTime>
  <Words>875</Words>
  <Application>Microsoft Office PowerPoint</Application>
  <PresentationFormat>Widescreen</PresentationFormat>
  <Paragraphs>120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Times New Roman</vt:lpstr>
      <vt:lpstr>Verdana</vt:lpstr>
      <vt:lpstr>Office Theme</vt:lpstr>
      <vt:lpstr>Te Rūnanga o Te Rarawa</vt:lpstr>
      <vt:lpstr>Background</vt:lpstr>
      <vt:lpstr>PowerPoint Presentation</vt:lpstr>
      <vt:lpstr>Parameters</vt:lpstr>
      <vt:lpstr>Summary of MFAA amendments</vt:lpstr>
      <vt:lpstr>Summary of MFAA amendments</vt:lpstr>
      <vt:lpstr>Process to amend</vt:lpstr>
      <vt:lpstr>Pātai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Trustee obligations and Privacy Act</dc:title>
  <dc:creator>Tai Ahu</dc:creator>
  <cp:lastModifiedBy>Amanda Main</cp:lastModifiedBy>
  <cp:revision>60</cp:revision>
  <dcterms:created xsi:type="dcterms:W3CDTF">2020-07-15T04:33:00Z</dcterms:created>
  <dcterms:modified xsi:type="dcterms:W3CDTF">2026-10-06T03:53:49Z</dcterms:modified>
</cp:coreProperties>
</file>